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4"/>
  </p:sldMasterIdLst>
  <p:notesMasterIdLst>
    <p:notesMasterId r:id="rId67"/>
  </p:notesMasterIdLst>
  <p:handoutMasterIdLst>
    <p:handoutMasterId r:id="rId68"/>
  </p:handoutMasterIdLst>
  <p:sldIdLst>
    <p:sldId id="811" r:id="rId5"/>
    <p:sldId id="829" r:id="rId6"/>
    <p:sldId id="830" r:id="rId7"/>
    <p:sldId id="260" r:id="rId8"/>
    <p:sldId id="831" r:id="rId9"/>
    <p:sldId id="832" r:id="rId10"/>
    <p:sldId id="813" r:id="rId11"/>
    <p:sldId id="814" r:id="rId12"/>
    <p:sldId id="815" r:id="rId13"/>
    <p:sldId id="816" r:id="rId14"/>
    <p:sldId id="817" r:id="rId15"/>
    <p:sldId id="818" r:id="rId16"/>
    <p:sldId id="819" r:id="rId17"/>
    <p:sldId id="820" r:id="rId18"/>
    <p:sldId id="821" r:id="rId19"/>
    <p:sldId id="822" r:id="rId20"/>
    <p:sldId id="824" r:id="rId21"/>
    <p:sldId id="827" r:id="rId22"/>
    <p:sldId id="837" r:id="rId23"/>
    <p:sldId id="776" r:id="rId24"/>
    <p:sldId id="763" r:id="rId25"/>
    <p:sldId id="764" r:id="rId26"/>
    <p:sldId id="842" r:id="rId27"/>
    <p:sldId id="835" r:id="rId28"/>
    <p:sldId id="804" r:id="rId29"/>
    <p:sldId id="778" r:id="rId30"/>
    <p:sldId id="845" r:id="rId31"/>
    <p:sldId id="843" r:id="rId32"/>
    <p:sldId id="801" r:id="rId33"/>
    <p:sldId id="805" r:id="rId34"/>
    <p:sldId id="802" r:id="rId35"/>
    <p:sldId id="267" r:id="rId36"/>
    <p:sldId id="767" r:id="rId37"/>
    <p:sldId id="808" r:id="rId38"/>
    <p:sldId id="809" r:id="rId39"/>
    <p:sldId id="774" r:id="rId40"/>
    <p:sldId id="810" r:id="rId41"/>
    <p:sldId id="863" r:id="rId42"/>
    <p:sldId id="834" r:id="rId43"/>
    <p:sldId id="826" r:id="rId44"/>
    <p:sldId id="825" r:id="rId45"/>
    <p:sldId id="823" r:id="rId46"/>
    <p:sldId id="760" r:id="rId47"/>
    <p:sldId id="846" r:id="rId48"/>
    <p:sldId id="847" r:id="rId49"/>
    <p:sldId id="848" r:id="rId50"/>
    <p:sldId id="844" r:id="rId51"/>
    <p:sldId id="849" r:id="rId52"/>
    <p:sldId id="850" r:id="rId53"/>
    <p:sldId id="851" r:id="rId54"/>
    <p:sldId id="852" r:id="rId55"/>
    <p:sldId id="853" r:id="rId56"/>
    <p:sldId id="854" r:id="rId57"/>
    <p:sldId id="855" r:id="rId58"/>
    <p:sldId id="856" r:id="rId59"/>
    <p:sldId id="857" r:id="rId60"/>
    <p:sldId id="858" r:id="rId61"/>
    <p:sldId id="862" r:id="rId62"/>
    <p:sldId id="859" r:id="rId63"/>
    <p:sldId id="861" r:id="rId64"/>
    <p:sldId id="828" r:id="rId65"/>
    <p:sldId id="836" r:id="rId6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FDFA6FF4-F7BA-4338-8046-9D76365F9FA1}">
          <p14:sldIdLst>
            <p14:sldId id="811"/>
            <p14:sldId id="829"/>
            <p14:sldId id="830"/>
            <p14:sldId id="260"/>
            <p14:sldId id="831"/>
            <p14:sldId id="832"/>
            <p14:sldId id="813"/>
            <p14:sldId id="814"/>
            <p14:sldId id="815"/>
            <p14:sldId id="816"/>
            <p14:sldId id="817"/>
            <p14:sldId id="818"/>
            <p14:sldId id="819"/>
            <p14:sldId id="820"/>
            <p14:sldId id="821"/>
            <p14:sldId id="822"/>
            <p14:sldId id="824"/>
            <p14:sldId id="827"/>
            <p14:sldId id="837"/>
            <p14:sldId id="776"/>
            <p14:sldId id="763"/>
            <p14:sldId id="764"/>
            <p14:sldId id="842"/>
            <p14:sldId id="835"/>
            <p14:sldId id="804"/>
            <p14:sldId id="778"/>
            <p14:sldId id="845"/>
            <p14:sldId id="843"/>
            <p14:sldId id="801"/>
            <p14:sldId id="805"/>
            <p14:sldId id="802"/>
            <p14:sldId id="267"/>
            <p14:sldId id="767"/>
            <p14:sldId id="808"/>
            <p14:sldId id="809"/>
            <p14:sldId id="774"/>
            <p14:sldId id="810"/>
            <p14:sldId id="863"/>
            <p14:sldId id="834"/>
            <p14:sldId id="826"/>
            <p14:sldId id="825"/>
            <p14:sldId id="823"/>
            <p14:sldId id="760"/>
            <p14:sldId id="846"/>
            <p14:sldId id="847"/>
            <p14:sldId id="848"/>
            <p14:sldId id="844"/>
            <p14:sldId id="849"/>
            <p14:sldId id="850"/>
            <p14:sldId id="851"/>
            <p14:sldId id="852"/>
            <p14:sldId id="853"/>
            <p14:sldId id="854"/>
            <p14:sldId id="855"/>
            <p14:sldId id="856"/>
            <p14:sldId id="857"/>
            <p14:sldId id="858"/>
            <p14:sldId id="862"/>
            <p14:sldId id="859"/>
            <p14:sldId id="861"/>
            <p14:sldId id="828"/>
            <p14:sldId id="83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40" userDrawn="1">
          <p15:clr>
            <a:srgbClr val="A4A3A4"/>
          </p15:clr>
        </p15:guide>
        <p15:guide id="2" pos="2121" userDrawn="1">
          <p15:clr>
            <a:srgbClr val="A4A3A4"/>
          </p15:clr>
        </p15:guide>
        <p15:guide id="3" orient="horz" pos="2835" userDrawn="1">
          <p15:clr>
            <a:srgbClr val="A4A3A4"/>
          </p15:clr>
        </p15:guide>
        <p15:guide id="4" pos="2116" userDrawn="1">
          <p15:clr>
            <a:srgbClr val="A4A3A4"/>
          </p15:clr>
        </p15:guide>
        <p15:guide id="5" orient="horz" pos="2933" userDrawn="1">
          <p15:clr>
            <a:srgbClr val="A4A3A4"/>
          </p15:clr>
        </p15:guide>
        <p15:guide id="6" orient="horz" pos="2928" userDrawn="1">
          <p15:clr>
            <a:srgbClr val="A4A3A4"/>
          </p15:clr>
        </p15:guide>
        <p15:guide id="7" pos="2213" userDrawn="1">
          <p15:clr>
            <a:srgbClr val="A4A3A4"/>
          </p15:clr>
        </p15:guide>
        <p15:guide id="8"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n Swartout" initials="ES" lastIdx="73" clrIdx="0">
    <p:extLst/>
  </p:cmAuthor>
  <p:cmAuthor id="2" name="PDRI-MS" initials="MS" lastIdx="11" clrIdx="1"/>
  <p:cmAuthor id="3" name="Robin Anne Rojas" initials="RAR" lastIdx="41" clrIdx="2"/>
  <p:cmAuthor id="4" name="Lucy Wang" initials="LW" lastIdx="2" clrIdx="3"/>
  <p:cmAuthor id="5" name="Jennifer Nelligan" initials="JN" lastIdx="1" clrIdx="4">
    <p:extLst/>
  </p:cmAuthor>
  <p:cmAuthor id="6" name="Jennifer Nelligan" initials="JN [2]" lastIdx="1" clrIdx="5">
    <p:extLst/>
  </p:cmAuthor>
  <p:cmAuthor id="7" name="Jennifer Nelligan" initials="JN [3]" lastIdx="1" clrIdx="6">
    <p:extLst/>
  </p:cmAuthor>
  <p:cmAuthor id="8" name="Jennifer Nelligan" initials="JN [4]" lastIdx="1" clrIdx="7">
    <p:extLst/>
  </p:cmAuthor>
  <p:cmAuthor id="9" name="Jennifer Nelligan" initials="JN [5]" lastIdx="1" clrIdx="8">
    <p:extLst/>
  </p:cmAuthor>
  <p:cmAuthor id="10" name="Jennifer Nelligan" initials="JN [6]" lastIdx="1" clrIdx="9">
    <p:extLst/>
  </p:cmAuthor>
  <p:cmAuthor id="11" name="Jennifer Nelligan" initials="JN [7]" lastIdx="1" clrIdx="10">
    <p:extLst/>
  </p:cmAuthor>
  <p:cmAuthor id="12" name="Jennifer Nelligan" initials="JN [8]" lastIdx="1" clrIdx="11">
    <p:extLst/>
  </p:cmAuthor>
  <p:cmAuthor id="13" name="Jennifer Nelligan" initials="JN [9]" lastIdx="1" clrIdx="12">
    <p:extLst/>
  </p:cmAuthor>
  <p:cmAuthor id="14" name="Jennifer Nelligan" initials="JN [10]" lastIdx="1" clrIdx="13">
    <p:extLst/>
  </p:cmAuthor>
  <p:cmAuthor id="15" name="Jennifer Nelligan" initials="JN [11]" lastIdx="1" clrIdx="14">
    <p:extLst/>
  </p:cmAuthor>
  <p:cmAuthor id="16" name="Jennifer Nelligan" initials="JN [12]" lastIdx="1" clrIdx="15">
    <p:extLst/>
  </p:cmAuthor>
  <p:cmAuthor id="17" name="Jennifer Nelligan" initials="JN [13]" lastIdx="1" clrIdx="16">
    <p:extLst/>
  </p:cmAuthor>
  <p:cmAuthor id="18" name="Jennifer Nelligan" initials="JN [14]" lastIdx="1" clrIdx="17">
    <p:extLst/>
  </p:cmAuthor>
  <p:cmAuthor id="19" name="Mark Smith" initials="MS" lastIdx="2" clrIdx="18">
    <p:extLst>
      <p:ext uri="{19B8F6BF-5375-455C-9EA6-DF929625EA0E}">
        <p15:presenceInfo xmlns:p15="http://schemas.microsoft.com/office/powerpoint/2012/main" userId="S-1-5-21-229508193-1390368076-4030988433-68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779"/>
    <a:srgbClr val="002C76"/>
    <a:srgbClr val="FFB96D"/>
    <a:srgbClr val="DEC5E9"/>
    <a:srgbClr val="C79EDA"/>
    <a:srgbClr val="FFB115"/>
    <a:srgbClr val="58595B"/>
    <a:srgbClr val="00ABC0"/>
    <a:srgbClr val="FF6600"/>
    <a:srgbClr val="FFA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9" autoAdjust="0"/>
    <p:restoredTop sz="83977" autoAdjust="0"/>
  </p:normalViewPr>
  <p:slideViewPr>
    <p:cSldViewPr>
      <p:cViewPr varScale="1">
        <p:scale>
          <a:sx n="110" d="100"/>
          <a:sy n="110" d="100"/>
        </p:scale>
        <p:origin x="1710" y="96"/>
      </p:cViewPr>
      <p:guideLst>
        <p:guide orient="horz" pos="2160"/>
        <p:guide pos="2880"/>
      </p:guideLst>
    </p:cSldViewPr>
  </p:slideViewPr>
  <p:notesTextViewPr>
    <p:cViewPr>
      <p:scale>
        <a:sx n="75" d="100"/>
        <a:sy n="75" d="100"/>
      </p:scale>
      <p:origin x="0" y="0"/>
    </p:cViewPr>
  </p:notesTextViewPr>
  <p:sorterViewPr>
    <p:cViewPr>
      <p:scale>
        <a:sx n="100" d="100"/>
        <a:sy n="100" d="100"/>
      </p:scale>
      <p:origin x="0" y="-1118"/>
    </p:cViewPr>
  </p:sorterViewPr>
  <p:notesViewPr>
    <p:cSldViewPr>
      <p:cViewPr varScale="1">
        <p:scale>
          <a:sx n="51" d="100"/>
          <a:sy n="51" d="100"/>
        </p:scale>
        <p:origin x="2814" y="96"/>
      </p:cViewPr>
      <p:guideLst>
        <p:guide orient="horz" pos="2840"/>
        <p:guide pos="2121"/>
        <p:guide orient="horz" pos="2835"/>
        <p:guide pos="2116"/>
        <p:guide orient="horz" pos="2933"/>
        <p:guide orient="horz" pos="2928"/>
        <p:guide pos="2213"/>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037946" cy="464345"/>
          </a:xfrm>
          <a:prstGeom prst="rect">
            <a:avLst/>
          </a:prstGeom>
        </p:spPr>
        <p:txBody>
          <a:bodyPr vert="horz" lIns="91234" tIns="45618" rIns="91234" bIns="45618" rtlCol="0"/>
          <a:lstStyle>
            <a:lvl1pPr algn="l">
              <a:defRPr sz="1200"/>
            </a:lvl1pPr>
          </a:lstStyle>
          <a:p>
            <a:endParaRPr lang="en-US" dirty="0"/>
          </a:p>
        </p:txBody>
      </p:sp>
      <p:sp>
        <p:nvSpPr>
          <p:cNvPr id="3" name="Date Placeholder 2"/>
          <p:cNvSpPr>
            <a:spLocks noGrp="1"/>
          </p:cNvSpPr>
          <p:nvPr>
            <p:ph type="dt" sz="quarter" idx="1"/>
          </p:nvPr>
        </p:nvSpPr>
        <p:spPr>
          <a:xfrm>
            <a:off x="3970871" y="1"/>
            <a:ext cx="3037946" cy="464345"/>
          </a:xfrm>
          <a:prstGeom prst="rect">
            <a:avLst/>
          </a:prstGeom>
        </p:spPr>
        <p:txBody>
          <a:bodyPr vert="horz" lIns="91234" tIns="45618" rIns="91234" bIns="45618" rtlCol="0"/>
          <a:lstStyle>
            <a:lvl1pPr algn="r">
              <a:defRPr sz="1200"/>
            </a:lvl1pPr>
          </a:lstStyle>
          <a:p>
            <a:fld id="{78C4DF41-FEC9-4C5A-B205-00B6CD8837ED}" type="datetimeFigureOut">
              <a:rPr lang="en-US" smtClean="0"/>
              <a:t>7/2/2019</a:t>
            </a:fld>
            <a:endParaRPr lang="en-US" dirty="0"/>
          </a:p>
        </p:txBody>
      </p:sp>
      <p:sp>
        <p:nvSpPr>
          <p:cNvPr id="4" name="Footer Placeholder 3"/>
          <p:cNvSpPr>
            <a:spLocks noGrp="1"/>
          </p:cNvSpPr>
          <p:nvPr>
            <p:ph type="ftr" sz="quarter" idx="2"/>
          </p:nvPr>
        </p:nvSpPr>
        <p:spPr>
          <a:xfrm>
            <a:off x="2" y="8830473"/>
            <a:ext cx="3037946" cy="464345"/>
          </a:xfrm>
          <a:prstGeom prst="rect">
            <a:avLst/>
          </a:prstGeom>
        </p:spPr>
        <p:txBody>
          <a:bodyPr vert="horz" lIns="91234" tIns="45618" rIns="91234" bIns="4561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871" y="8830473"/>
            <a:ext cx="3037946" cy="464345"/>
          </a:xfrm>
          <a:prstGeom prst="rect">
            <a:avLst/>
          </a:prstGeom>
        </p:spPr>
        <p:txBody>
          <a:bodyPr vert="horz" lIns="91234" tIns="45618" rIns="91234" bIns="45618" rtlCol="0" anchor="b"/>
          <a:lstStyle>
            <a:lvl1pPr algn="r">
              <a:defRPr sz="1200"/>
            </a:lvl1pPr>
          </a:lstStyle>
          <a:p>
            <a:fld id="{F36FDFB4-7C01-495B-BB36-1E40F61EDE0A}" type="slidenum">
              <a:rPr lang="en-US" smtClean="0"/>
              <a:t>‹#›</a:t>
            </a:fld>
            <a:endParaRPr lang="en-US" dirty="0"/>
          </a:p>
        </p:txBody>
      </p:sp>
    </p:spTree>
    <p:extLst>
      <p:ext uri="{BB962C8B-B14F-4D97-AF65-F5344CB8AC3E}">
        <p14:creationId xmlns:p14="http://schemas.microsoft.com/office/powerpoint/2010/main" val="23784007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49" tIns="46576" rIns="93149" bIns="46576" rtlCol="0"/>
          <a:lstStyle>
            <a:lvl1pPr algn="l">
              <a:defRPr sz="1200"/>
            </a:lvl1pPr>
          </a:lstStyle>
          <a:p>
            <a:endParaRPr lang="en-US" dirty="0"/>
          </a:p>
        </p:txBody>
      </p:sp>
      <p:sp>
        <p:nvSpPr>
          <p:cNvPr id="3" name="Date Placeholder 2"/>
          <p:cNvSpPr>
            <a:spLocks noGrp="1"/>
          </p:cNvSpPr>
          <p:nvPr>
            <p:ph type="dt" idx="1"/>
          </p:nvPr>
        </p:nvSpPr>
        <p:spPr>
          <a:xfrm>
            <a:off x="3970939" y="0"/>
            <a:ext cx="3037840" cy="464820"/>
          </a:xfrm>
          <a:prstGeom prst="rect">
            <a:avLst/>
          </a:prstGeom>
        </p:spPr>
        <p:txBody>
          <a:bodyPr vert="horz" lIns="93149" tIns="46576" rIns="93149" bIns="46576" rtlCol="0"/>
          <a:lstStyle>
            <a:lvl1pPr algn="r">
              <a:defRPr sz="1200"/>
            </a:lvl1pPr>
          </a:lstStyle>
          <a:p>
            <a:fld id="{9320789F-24BA-4021-B029-5175AF167518}" type="datetimeFigureOut">
              <a:rPr lang="en-US" smtClean="0"/>
              <a:t>7/2/2019</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49" tIns="46576" rIns="93149" bIns="46576"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49" tIns="46576" rIns="93149" bIns="4657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49" tIns="46576" rIns="93149" bIns="4657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3149" tIns="46576" rIns="93149" bIns="46576" rtlCol="0" anchor="b"/>
          <a:lstStyle>
            <a:lvl1pPr algn="r">
              <a:defRPr sz="1200"/>
            </a:lvl1pPr>
          </a:lstStyle>
          <a:p>
            <a:fld id="{D0CB9764-647B-4A0B-9CA5-C3B229C1C939}" type="slidenum">
              <a:rPr lang="en-US" smtClean="0"/>
              <a:t>‹#›</a:t>
            </a:fld>
            <a:endParaRPr lang="en-US" dirty="0"/>
          </a:p>
        </p:txBody>
      </p:sp>
    </p:spTree>
    <p:extLst>
      <p:ext uri="{BB962C8B-B14F-4D97-AF65-F5344CB8AC3E}">
        <p14:creationId xmlns:p14="http://schemas.microsoft.com/office/powerpoint/2010/main" val="1163123960"/>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1pPr>
    <a:lvl2pPr marL="4572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2pPr>
    <a:lvl3pPr marL="9144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3pPr>
    <a:lvl4pPr marL="13716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4pPr>
    <a:lvl5pPr marL="18288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B9764-647B-4A0B-9CA5-C3B229C1C939}" type="slidenum">
              <a:rPr lang="en-US" smtClean="0"/>
              <a:t>1</a:t>
            </a:fld>
            <a:endParaRPr lang="en-US" dirty="0"/>
          </a:p>
        </p:txBody>
      </p:sp>
    </p:spTree>
    <p:extLst>
      <p:ext uri="{BB962C8B-B14F-4D97-AF65-F5344CB8AC3E}">
        <p14:creationId xmlns:p14="http://schemas.microsoft.com/office/powerpoint/2010/main" val="460357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subaccounts</a:t>
            </a:r>
          </a:p>
        </p:txBody>
      </p:sp>
      <p:sp>
        <p:nvSpPr>
          <p:cNvPr id="4" name="Slide Number Placeholder 3"/>
          <p:cNvSpPr>
            <a:spLocks noGrp="1"/>
          </p:cNvSpPr>
          <p:nvPr>
            <p:ph type="sldNum" sz="quarter" idx="5"/>
          </p:nvPr>
        </p:nvSpPr>
        <p:spPr/>
        <p:txBody>
          <a:bodyPr/>
          <a:lstStyle/>
          <a:p>
            <a:fld id="{D0CB9764-647B-4A0B-9CA5-C3B229C1C939}" type="slidenum">
              <a:rPr lang="en-US" smtClean="0"/>
              <a:t>29</a:t>
            </a:fld>
            <a:endParaRPr lang="en-US" dirty="0"/>
          </a:p>
        </p:txBody>
      </p:sp>
    </p:spTree>
    <p:extLst>
      <p:ext uri="{BB962C8B-B14F-4D97-AF65-F5344CB8AC3E}">
        <p14:creationId xmlns:p14="http://schemas.microsoft.com/office/powerpoint/2010/main" val="990824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Normalizing </a:t>
            </a:r>
            <a:r>
              <a:rPr lang="en-US" dirty="0" err="1"/>
              <a:t>practive</a:t>
            </a:r>
            <a:r>
              <a:rPr lang="en-US" dirty="0"/>
              <a:t> cost</a:t>
            </a:r>
          </a:p>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35</a:t>
            </a:fld>
            <a:endParaRPr lang="en-US" dirty="0"/>
          </a:p>
        </p:txBody>
      </p:sp>
    </p:spTree>
    <p:extLst>
      <p:ext uri="{BB962C8B-B14F-4D97-AF65-F5344CB8AC3E}">
        <p14:creationId xmlns:p14="http://schemas.microsoft.com/office/powerpoint/2010/main" val="292500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examples</a:t>
            </a:r>
          </a:p>
        </p:txBody>
      </p:sp>
      <p:sp>
        <p:nvSpPr>
          <p:cNvPr id="4" name="Slide Number Placeholder 3"/>
          <p:cNvSpPr>
            <a:spLocks noGrp="1"/>
          </p:cNvSpPr>
          <p:nvPr>
            <p:ph type="sldNum" sz="quarter" idx="5"/>
          </p:nvPr>
        </p:nvSpPr>
        <p:spPr/>
        <p:txBody>
          <a:bodyPr/>
          <a:lstStyle/>
          <a:p>
            <a:fld id="{D0CB9764-647B-4A0B-9CA5-C3B229C1C939}" type="slidenum">
              <a:rPr lang="en-US" smtClean="0"/>
              <a:t>37</a:t>
            </a:fld>
            <a:endParaRPr lang="en-US" dirty="0"/>
          </a:p>
        </p:txBody>
      </p:sp>
    </p:spTree>
    <p:extLst>
      <p:ext uri="{BB962C8B-B14F-4D97-AF65-F5344CB8AC3E}">
        <p14:creationId xmlns:p14="http://schemas.microsoft.com/office/powerpoint/2010/main" val="1262466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UAT</a:t>
            </a:r>
          </a:p>
        </p:txBody>
      </p:sp>
      <p:sp>
        <p:nvSpPr>
          <p:cNvPr id="4" name="Slide Number Placeholder 3"/>
          <p:cNvSpPr>
            <a:spLocks noGrp="1"/>
          </p:cNvSpPr>
          <p:nvPr>
            <p:ph type="sldNum" sz="quarter" idx="5"/>
          </p:nvPr>
        </p:nvSpPr>
        <p:spPr/>
        <p:txBody>
          <a:bodyPr/>
          <a:lstStyle/>
          <a:p>
            <a:fld id="{D0CB9764-647B-4A0B-9CA5-C3B229C1C939}" type="slidenum">
              <a:rPr lang="en-US" smtClean="0"/>
              <a:t>61</a:t>
            </a:fld>
            <a:endParaRPr lang="en-US" dirty="0"/>
          </a:p>
        </p:txBody>
      </p:sp>
    </p:spTree>
    <p:extLst>
      <p:ext uri="{BB962C8B-B14F-4D97-AF65-F5344CB8AC3E}">
        <p14:creationId xmlns:p14="http://schemas.microsoft.com/office/powerpoint/2010/main" val="2591716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8</a:t>
            </a:fld>
            <a:endParaRPr lang="en-US" dirty="0"/>
          </a:p>
        </p:txBody>
      </p:sp>
    </p:spTree>
    <p:extLst>
      <p:ext uri="{BB962C8B-B14F-4D97-AF65-F5344CB8AC3E}">
        <p14:creationId xmlns:p14="http://schemas.microsoft.com/office/powerpoint/2010/main" val="303295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9</a:t>
            </a:fld>
            <a:endParaRPr lang="en-US" dirty="0"/>
          </a:p>
        </p:txBody>
      </p:sp>
    </p:spTree>
    <p:extLst>
      <p:ext uri="{BB962C8B-B14F-4D97-AF65-F5344CB8AC3E}">
        <p14:creationId xmlns:p14="http://schemas.microsoft.com/office/powerpoint/2010/main" val="4113187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12</a:t>
            </a:fld>
            <a:endParaRPr lang="en-US" dirty="0"/>
          </a:p>
        </p:txBody>
      </p:sp>
    </p:spTree>
    <p:extLst>
      <p:ext uri="{BB962C8B-B14F-4D97-AF65-F5344CB8AC3E}">
        <p14:creationId xmlns:p14="http://schemas.microsoft.com/office/powerpoint/2010/main" val="1586082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Arows</a:t>
            </a:r>
            <a:endParaRPr lang="en-US" dirty="0"/>
          </a:p>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21</a:t>
            </a:fld>
            <a:endParaRPr lang="en-US" dirty="0"/>
          </a:p>
        </p:txBody>
      </p:sp>
    </p:spTree>
    <p:extLst>
      <p:ext uri="{BB962C8B-B14F-4D97-AF65-F5344CB8AC3E}">
        <p14:creationId xmlns:p14="http://schemas.microsoft.com/office/powerpoint/2010/main" val="228031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connection with bars</a:t>
            </a:r>
          </a:p>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22</a:t>
            </a:fld>
            <a:endParaRPr lang="en-US" dirty="0"/>
          </a:p>
        </p:txBody>
      </p:sp>
    </p:spTree>
    <p:extLst>
      <p:ext uri="{BB962C8B-B14F-4D97-AF65-F5344CB8AC3E}">
        <p14:creationId xmlns:p14="http://schemas.microsoft.com/office/powerpoint/2010/main" val="2272197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23</a:t>
            </a:fld>
            <a:endParaRPr lang="en-US" dirty="0"/>
          </a:p>
        </p:txBody>
      </p:sp>
    </p:spTree>
    <p:extLst>
      <p:ext uri="{BB962C8B-B14F-4D97-AF65-F5344CB8AC3E}">
        <p14:creationId xmlns:p14="http://schemas.microsoft.com/office/powerpoint/2010/main" val="4219760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Smaller image</a:t>
            </a:r>
          </a:p>
        </p:txBody>
      </p:sp>
      <p:sp>
        <p:nvSpPr>
          <p:cNvPr id="4" name="Slide Number Placeholder 3"/>
          <p:cNvSpPr>
            <a:spLocks noGrp="1"/>
          </p:cNvSpPr>
          <p:nvPr>
            <p:ph type="sldNum" sz="quarter" idx="5"/>
          </p:nvPr>
        </p:nvSpPr>
        <p:spPr/>
        <p:txBody>
          <a:bodyPr/>
          <a:lstStyle/>
          <a:p>
            <a:fld id="{D0CB9764-647B-4A0B-9CA5-C3B229C1C939}" type="slidenum">
              <a:rPr lang="en-US" smtClean="0"/>
              <a:t>24</a:t>
            </a:fld>
            <a:endParaRPr lang="en-US" dirty="0"/>
          </a:p>
        </p:txBody>
      </p:sp>
    </p:spTree>
    <p:extLst>
      <p:ext uri="{BB962C8B-B14F-4D97-AF65-F5344CB8AC3E}">
        <p14:creationId xmlns:p14="http://schemas.microsoft.com/office/powerpoint/2010/main" val="225660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27</a:t>
            </a:fld>
            <a:endParaRPr lang="en-US" dirty="0"/>
          </a:p>
        </p:txBody>
      </p:sp>
    </p:spTree>
    <p:extLst>
      <p:ext uri="{BB962C8B-B14F-4D97-AF65-F5344CB8AC3E}">
        <p14:creationId xmlns:p14="http://schemas.microsoft.com/office/powerpoint/2010/main" val="32153143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66" t="26731" r="27577"/>
          <a:stretch/>
        </p:blipFill>
        <p:spPr>
          <a:xfrm>
            <a:off x="5581897" y="3341077"/>
            <a:ext cx="3562103" cy="2032000"/>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1" t="18151" r="13724" b="14227"/>
          <a:stretch/>
        </p:blipFill>
        <p:spPr>
          <a:xfrm>
            <a:off x="5581899" y="1260232"/>
            <a:ext cx="3562102" cy="1856153"/>
          </a:xfrm>
          <a:prstGeom prst="rect">
            <a:avLst/>
          </a:prstGeom>
        </p:spPr>
      </p:pic>
      <p:sp>
        <p:nvSpPr>
          <p:cNvPr id="2" name="Title 1"/>
          <p:cNvSpPr>
            <a:spLocks noGrp="1"/>
          </p:cNvSpPr>
          <p:nvPr>
            <p:ph type="title" hasCustomPrompt="1"/>
          </p:nvPr>
        </p:nvSpPr>
        <p:spPr>
          <a:xfrm>
            <a:off x="614854" y="2543587"/>
            <a:ext cx="4367456" cy="2084741"/>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14854" y="1614533"/>
            <a:ext cx="3761764"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4">
            <a:extLst>
              <a:ext uri="{28A0092B-C50C-407E-A947-70E740481C1C}">
                <a14:useLocalDpi xmlns:a14="http://schemas.microsoft.com/office/drawing/2010/main" val="0"/>
              </a:ext>
            </a:extLst>
          </a:blip>
          <a:srcRect b="42253"/>
          <a:stretch/>
        </p:blipFill>
        <p:spPr>
          <a:xfrm>
            <a:off x="7895119" y="2031999"/>
            <a:ext cx="1258650" cy="2676770"/>
          </a:xfrm>
          <a:prstGeom prst="rect">
            <a:avLst/>
          </a:prstGeom>
        </p:spPr>
      </p:pic>
      <p:sp>
        <p:nvSpPr>
          <p:cNvPr id="7" name="Rectangle 6"/>
          <p:cNvSpPr/>
          <p:nvPr userDrawn="1"/>
        </p:nvSpPr>
        <p:spPr>
          <a:xfrm>
            <a:off x="614854" y="4628328"/>
            <a:ext cx="4572000" cy="707886"/>
          </a:xfrm>
          <a:prstGeom prst="rect">
            <a:avLst/>
          </a:prstGeom>
        </p:spPr>
        <p:txBody>
          <a:bodyPr>
            <a:spAutoFit/>
          </a:bodyPr>
          <a:lstStyle/>
          <a:p>
            <a:r>
              <a:rPr lang="en-US" sz="2000" b="1" dirty="0">
                <a:solidFill>
                  <a:prstClr val="white"/>
                </a:solidFill>
                <a:ea typeface="+mj-ea"/>
                <a:cs typeface="+mj-cs"/>
              </a:rPr>
              <a:t>Mission Support Services</a:t>
            </a:r>
            <a:br>
              <a:rPr lang="en-US" sz="2000" dirty="0">
                <a:solidFill>
                  <a:prstClr val="white"/>
                </a:solidFill>
                <a:ea typeface="+mj-ea"/>
                <a:cs typeface="+mj-cs"/>
              </a:rPr>
            </a:br>
            <a:r>
              <a:rPr lang="en-US" sz="2000" dirty="0">
                <a:solidFill>
                  <a:prstClr val="white"/>
                </a:solidFill>
                <a:ea typeface="+mj-ea"/>
                <a:cs typeface="+mj-cs"/>
              </a:rPr>
              <a:t>Operations Associate Chief Area</a:t>
            </a:r>
            <a:endParaRPr lang="en-US" dirty="0"/>
          </a:p>
        </p:txBody>
      </p:sp>
    </p:spTree>
    <p:extLst>
      <p:ext uri="{BB962C8B-B14F-4D97-AF65-F5344CB8AC3E}">
        <p14:creationId xmlns:p14="http://schemas.microsoft.com/office/powerpoint/2010/main" val="4009069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R Transition Slide">
    <p:spTree>
      <p:nvGrpSpPr>
        <p:cNvPr id="1" name=""/>
        <p:cNvGrpSpPr/>
        <p:nvPr/>
      </p:nvGrpSpPr>
      <p:grpSpPr>
        <a:xfrm>
          <a:off x="0" y="0"/>
          <a:ext cx="0" cy="0"/>
          <a:chOff x="0" y="0"/>
          <a:chExt cx="0" cy="0"/>
        </a:xfrm>
      </p:grpSpPr>
      <p:sp>
        <p:nvSpPr>
          <p:cNvPr id="11" name="Rectangle 10"/>
          <p:cNvSpPr/>
          <p:nvPr userDrawn="1"/>
        </p:nvSpPr>
        <p:spPr>
          <a:xfrm>
            <a:off x="0" y="2419349"/>
            <a:ext cx="9144000" cy="1551523"/>
          </a:xfrm>
          <a:prstGeom prst="rect">
            <a:avLst/>
          </a:prstGeom>
          <a:solidFill>
            <a:srgbClr val="002C7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3" name="Title 1"/>
          <p:cNvSpPr>
            <a:spLocks noGrp="1"/>
          </p:cNvSpPr>
          <p:nvPr>
            <p:ph type="title" hasCustomPrompt="1"/>
          </p:nvPr>
        </p:nvSpPr>
        <p:spPr>
          <a:xfrm>
            <a:off x="228600" y="2537885"/>
            <a:ext cx="6400800" cy="1322922"/>
          </a:xfrm>
          <a:prstGeom prst="rect">
            <a:avLst/>
          </a:prstGeom>
        </p:spPr>
        <p:txBody>
          <a:bodyPr anchor="ctr">
            <a:normAutofit/>
          </a:bodyPr>
          <a:lstStyle>
            <a:lvl1pPr algn="l">
              <a:defRPr sz="3600" b="0" u="none" cap="none" spc="-150" normalizeH="0" baseline="0">
                <a:solidFill>
                  <a:schemeClr val="bg1"/>
                </a:solidFill>
                <a:latin typeface="+mj-lt"/>
              </a:defRPr>
            </a:lvl1pPr>
          </a:lstStyle>
          <a:p>
            <a:r>
              <a:rPr lang="en-US" dirty="0"/>
              <a:t>Insert Transition Slide Title</a:t>
            </a:r>
          </a:p>
        </p:txBody>
      </p:sp>
      <p:sp>
        <p:nvSpPr>
          <p:cNvPr id="14" name="Text Placeholder 3"/>
          <p:cNvSpPr>
            <a:spLocks noGrp="1"/>
          </p:cNvSpPr>
          <p:nvPr>
            <p:ph type="body" sz="quarter" idx="10" hasCustomPrompt="1"/>
          </p:nvPr>
        </p:nvSpPr>
        <p:spPr>
          <a:xfrm>
            <a:off x="228600" y="4095750"/>
            <a:ext cx="5867400" cy="539750"/>
          </a:xfrm>
          <a:prstGeom prst="rect">
            <a:avLst/>
          </a:prstGeom>
        </p:spPr>
        <p:txBody>
          <a:bodyPr>
            <a:normAutofit/>
          </a:bodyPr>
          <a:lstStyle>
            <a:lvl1pPr marL="0" indent="0" algn="l">
              <a:buNone/>
              <a:defRPr sz="2400" b="0">
                <a:solidFill>
                  <a:srgbClr val="58595B"/>
                </a:solidFill>
                <a:latin typeface="+mj-lt"/>
              </a:defRPr>
            </a:lvl1pPr>
          </a:lstStyle>
          <a:p>
            <a:pPr lvl="0"/>
            <a:r>
              <a:rPr lang="en-US" dirty="0"/>
              <a:t>Insert Subtitle</a:t>
            </a:r>
          </a:p>
        </p:txBody>
      </p:sp>
      <p:pic>
        <p:nvPicPr>
          <p:cNvPr id="10" name="Picture 9" descr="NRCS-Divider-Slide_Raindrop.png"/>
          <p:cNvPicPr>
            <a:picLocks noChangeAspect="1"/>
          </p:cNvPicPr>
          <p:nvPr userDrawn="1"/>
        </p:nvPicPr>
        <p:blipFill rotWithShape="1">
          <a:blip r:embed="rId2">
            <a:extLst>
              <a:ext uri="{28A0092B-C50C-407E-A947-70E740481C1C}">
                <a14:useLocalDpi xmlns:a14="http://schemas.microsoft.com/office/drawing/2010/main" val="0"/>
              </a:ext>
            </a:extLst>
          </a:blip>
          <a:srcRect b="42253"/>
          <a:stretch/>
        </p:blipFill>
        <p:spPr>
          <a:xfrm>
            <a:off x="7895119" y="2031999"/>
            <a:ext cx="1258650" cy="2676770"/>
          </a:xfrm>
          <a:prstGeom prst="rect">
            <a:avLst/>
          </a:prstGeom>
        </p:spPr>
      </p:pic>
      <p:sp>
        <p:nvSpPr>
          <p:cNvPr id="2" name="Rectangle 1"/>
          <p:cNvSpPr/>
          <p:nvPr userDrawn="1"/>
        </p:nvSpPr>
        <p:spPr>
          <a:xfrm>
            <a:off x="0" y="0"/>
            <a:ext cx="91440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userDrawn="1"/>
        </p:nvSpPr>
        <p:spPr>
          <a:xfrm>
            <a:off x="966502" y="6324600"/>
            <a:ext cx="1915909" cy="276999"/>
          </a:xfrm>
          <a:prstGeom prst="rect">
            <a:avLst/>
          </a:prstGeom>
          <a:noFill/>
        </p:spPr>
        <p:txBody>
          <a:bodyPr wrap="none" rtlCol="0">
            <a:spAutoFit/>
          </a:bodyPr>
          <a:lstStyle/>
          <a:p>
            <a:r>
              <a:rPr lang="en-US" sz="1200" b="0" dirty="0">
                <a:solidFill>
                  <a:srgbClr val="00ABC0"/>
                </a:solidFill>
                <a:latin typeface="+mj-lt"/>
              </a:rPr>
              <a:t>Mission Support Services</a:t>
            </a:r>
          </a:p>
        </p:txBody>
      </p:sp>
      <p:sp>
        <p:nvSpPr>
          <p:cNvPr id="12" name="Slide Number Placeholder 5"/>
          <p:cNvSpPr>
            <a:spLocks noGrp="1"/>
          </p:cNvSpPr>
          <p:nvPr>
            <p:ph type="sldNum" sz="quarter" idx="4"/>
          </p:nvPr>
        </p:nvSpPr>
        <p:spPr>
          <a:xfrm>
            <a:off x="691661" y="62674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294953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1815" y="635000"/>
            <a:ext cx="8757137" cy="806938"/>
          </a:xfrm>
        </p:spPr>
        <p:txBody>
          <a:bodyPr/>
          <a:lstStyle/>
          <a:p>
            <a:r>
              <a:rPr lang="en-US" dirty="0"/>
              <a:t>Click to edit Master title style</a:t>
            </a:r>
          </a:p>
        </p:txBody>
      </p:sp>
      <p:sp>
        <p:nvSpPr>
          <p:cNvPr id="3" name="Content Placeholder 2"/>
          <p:cNvSpPr>
            <a:spLocks noGrp="1"/>
          </p:cNvSpPr>
          <p:nvPr>
            <p:ph idx="1"/>
          </p:nvPr>
        </p:nvSpPr>
        <p:spPr>
          <a:xfrm>
            <a:off x="261815" y="1600200"/>
            <a:ext cx="7631724"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p:cNvSpPr>
            <a:spLocks noGrp="1"/>
          </p:cNvSpPr>
          <p:nvPr>
            <p:ph type="pic" sz="quarter" idx="10"/>
          </p:nvPr>
        </p:nvSpPr>
        <p:spPr>
          <a:xfrm>
            <a:off x="8059616" y="1609726"/>
            <a:ext cx="949203" cy="3792660"/>
          </a:xfrm>
        </p:spPr>
        <p:txBody>
          <a:bodyPr/>
          <a:lstStyle/>
          <a:p>
            <a:endParaRPr lang="en-US"/>
          </a:p>
        </p:txBody>
      </p:sp>
      <p:sp>
        <p:nvSpPr>
          <p:cNvPr id="7" name="TextBox 6"/>
          <p:cNvSpPr txBox="1"/>
          <p:nvPr userDrawn="1"/>
        </p:nvSpPr>
        <p:spPr>
          <a:xfrm>
            <a:off x="966502" y="6324600"/>
            <a:ext cx="1915909" cy="276999"/>
          </a:xfrm>
          <a:prstGeom prst="rect">
            <a:avLst/>
          </a:prstGeom>
          <a:noFill/>
        </p:spPr>
        <p:txBody>
          <a:bodyPr wrap="none" rtlCol="0">
            <a:spAutoFit/>
          </a:bodyPr>
          <a:lstStyle/>
          <a:p>
            <a:r>
              <a:rPr lang="en-US" sz="1200" b="0" dirty="0">
                <a:solidFill>
                  <a:srgbClr val="00ABC0"/>
                </a:solidFill>
                <a:latin typeface="+mj-lt"/>
              </a:rPr>
              <a:t>Mission Support Services</a:t>
            </a:r>
          </a:p>
        </p:txBody>
      </p:sp>
      <p:sp>
        <p:nvSpPr>
          <p:cNvPr id="8" name="Slide Number Placeholder 5"/>
          <p:cNvSpPr>
            <a:spLocks noGrp="1"/>
          </p:cNvSpPr>
          <p:nvPr>
            <p:ph type="sldNum" sz="quarter" idx="4"/>
          </p:nvPr>
        </p:nvSpPr>
        <p:spPr>
          <a:xfrm>
            <a:off x="691661" y="62674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18822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1815" y="1600200"/>
            <a:ext cx="6811108"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51077" y="1609969"/>
            <a:ext cx="1867875"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7209694" y="2413000"/>
            <a:ext cx="1760413" cy="3067050"/>
          </a:xfrm>
        </p:spPr>
        <p:txBody>
          <a:bodyPr>
            <a:normAutofit/>
          </a:bodyPr>
          <a:lstStyle>
            <a:lvl1pPr algn="l">
              <a:defRPr sz="1000" b="0">
                <a:solidFill>
                  <a:schemeClr val="tx1"/>
                </a:solidFill>
              </a:defRPr>
            </a:lvl1pPr>
            <a:lvl5pPr marL="1828800" indent="0">
              <a:buNone/>
              <a:defRPr/>
            </a:lvl5pPr>
          </a:lstStyle>
          <a:p>
            <a:pPr lvl="0"/>
            <a:r>
              <a:rPr lang="en-US" dirty="0"/>
              <a:t>Fifth level</a:t>
            </a:r>
          </a:p>
        </p:txBody>
      </p:sp>
      <p:sp>
        <p:nvSpPr>
          <p:cNvPr id="14" name="Text Placeholder 13"/>
          <p:cNvSpPr>
            <a:spLocks noGrp="1"/>
          </p:cNvSpPr>
          <p:nvPr>
            <p:ph type="body" sz="quarter" idx="11"/>
          </p:nvPr>
        </p:nvSpPr>
        <p:spPr>
          <a:xfrm>
            <a:off x="7208624" y="1709738"/>
            <a:ext cx="1762218" cy="615339"/>
          </a:xfrm>
        </p:spPr>
        <p:txBody>
          <a:bodyPr>
            <a:noAutofit/>
          </a:bodyPr>
          <a:lstStyle>
            <a:lvl1pPr>
              <a:defRPr sz="1200">
                <a:solidFill>
                  <a:srgbClr val="139AB2"/>
                </a:solidFill>
              </a:defRPr>
            </a:lvl1pPr>
          </a:lstStyle>
          <a:p>
            <a:pPr lvl="0"/>
            <a:r>
              <a:rPr lang="en-US" dirty="0"/>
              <a:t>Click to edit Master text styles</a:t>
            </a:r>
          </a:p>
        </p:txBody>
      </p:sp>
      <p:sp>
        <p:nvSpPr>
          <p:cNvPr id="12" name="TextBox 11"/>
          <p:cNvSpPr txBox="1"/>
          <p:nvPr userDrawn="1"/>
        </p:nvSpPr>
        <p:spPr>
          <a:xfrm>
            <a:off x="966502" y="6324600"/>
            <a:ext cx="1915909" cy="276999"/>
          </a:xfrm>
          <a:prstGeom prst="rect">
            <a:avLst/>
          </a:prstGeom>
          <a:noFill/>
        </p:spPr>
        <p:txBody>
          <a:bodyPr wrap="none" rtlCol="0">
            <a:spAutoFit/>
          </a:bodyPr>
          <a:lstStyle/>
          <a:p>
            <a:r>
              <a:rPr lang="en-US" sz="1200" b="0" dirty="0">
                <a:solidFill>
                  <a:srgbClr val="00ABC0"/>
                </a:solidFill>
                <a:latin typeface="+mj-lt"/>
              </a:rPr>
              <a:t>Mission Support Services</a:t>
            </a:r>
          </a:p>
        </p:txBody>
      </p:sp>
      <p:sp>
        <p:nvSpPr>
          <p:cNvPr id="13" name="Slide Number Placeholder 5"/>
          <p:cNvSpPr>
            <a:spLocks noGrp="1"/>
          </p:cNvSpPr>
          <p:nvPr>
            <p:ph type="sldNum" sz="quarter" idx="4"/>
          </p:nvPr>
        </p:nvSpPr>
        <p:spPr>
          <a:xfrm>
            <a:off x="691661" y="62674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2714467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1031FBD-6318-4E1F-B708-AE21DB5AB345}" type="datetime1">
              <a:rPr lang="en-US" smtClean="0"/>
              <a:t>7/2/2019</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Natural Resources Conservation Service</a:t>
            </a:r>
          </a:p>
        </p:txBody>
      </p:sp>
      <p:sp>
        <p:nvSpPr>
          <p:cNvPr id="6" name="Slide Number Placeholder 5"/>
          <p:cNvSpPr>
            <a:spLocks noGrp="1"/>
          </p:cNvSpPr>
          <p:nvPr>
            <p:ph type="sldNum" sz="quarter" idx="12"/>
          </p:nvPr>
        </p:nvSpPr>
        <p:spPr/>
        <p:txBody>
          <a:bodyPr/>
          <a:lstStyle/>
          <a:p>
            <a:fld id="{4219272A-714B-4394-91B3-C883D28F4F8C}" type="slidenum">
              <a:rPr lang="en-US" smtClean="0"/>
              <a:t>‹#›</a:t>
            </a:fld>
            <a:endParaRPr lang="en-US" dirty="0"/>
          </a:p>
        </p:txBody>
      </p:sp>
    </p:spTree>
    <p:extLst>
      <p:ext uri="{BB962C8B-B14F-4D97-AF65-F5344CB8AC3E}">
        <p14:creationId xmlns:p14="http://schemas.microsoft.com/office/powerpoint/2010/main" val="1518789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814" y="566615"/>
            <a:ext cx="82296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1814" y="1600200"/>
            <a:ext cx="773136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91661" y="62855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308927552"/>
      </p:ext>
    </p:extLst>
  </p:cSld>
  <p:clrMap bg1="lt1" tx1="dk1" bg2="lt2" tx2="dk2" accent1="accent1" accent2="accent2" accent3="accent3" accent4="accent4" accent5="accent5" accent6="accent6" hlink="hlink" folHlink="folHlink"/>
  <p:sldLayoutIdLst>
    <p:sldLayoutId id="2147483690" r:id="rId1"/>
    <p:sldLayoutId id="2147483693" r:id="rId2"/>
    <p:sldLayoutId id="2147483691" r:id="rId3"/>
    <p:sldLayoutId id="2147483692" r:id="rId4"/>
    <p:sldLayoutId id="2147483695" r:id="rId5"/>
  </p:sldLayoutIdLst>
  <p:hf hdr="0" ftr="0" dt="0"/>
  <p:txStyles>
    <p:titleStyle>
      <a:lvl1pPr algn="l" defTabSz="457200" rtl="0" eaLnBrk="1" latinLnBrk="0" hangingPunct="1">
        <a:spcBef>
          <a:spcPct val="0"/>
        </a:spcBef>
        <a:buNone/>
        <a:defRPr sz="3600" b="1" kern="1200">
          <a:solidFill>
            <a:srgbClr val="58595B"/>
          </a:solidFill>
          <a:latin typeface="+mj-lt"/>
          <a:ea typeface="+mj-ea"/>
          <a:cs typeface="+mj-cs"/>
        </a:defRPr>
      </a:lvl1pPr>
    </p:titleStyle>
    <p:body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directives.sc.egov.usda.gov/43251.wba"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9.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327" y="1066800"/>
            <a:ext cx="5431057" cy="4464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6126" y="4131397"/>
            <a:ext cx="5412730" cy="1200894"/>
          </a:xfrm>
          <a:effectLst>
            <a:outerShdw blurRad="50800" dist="38100" dir="2700000" algn="tl" rotWithShape="0">
              <a:prstClr val="black">
                <a:alpha val="40000"/>
              </a:prstClr>
            </a:outerShdw>
          </a:effectLst>
        </p:spPr>
        <p:txBody>
          <a:bodyPr>
            <a:normAutofit/>
          </a:bodyPr>
          <a:lstStyle/>
          <a:p>
            <a:pPr algn="r"/>
            <a:br>
              <a:rPr lang="en-US" sz="2200" dirty="0">
                <a:solidFill>
                  <a:srgbClr val="002C76"/>
                </a:solidFill>
              </a:rPr>
            </a:br>
            <a:br>
              <a:rPr lang="en-US" sz="2200" dirty="0">
                <a:solidFill>
                  <a:srgbClr val="002C76"/>
                </a:solidFill>
              </a:rPr>
            </a:br>
            <a:r>
              <a:rPr lang="en-US" sz="2200" dirty="0">
                <a:solidFill>
                  <a:srgbClr val="002C76"/>
                </a:solidFill>
              </a:rPr>
              <a:t>CART Context</a:t>
            </a:r>
            <a:endParaRPr lang="en-US" sz="2200" dirty="0">
              <a:solidFill>
                <a:srgbClr val="002C76"/>
              </a:solidFill>
              <a:effectLst>
                <a:outerShdw blurRad="50800" dist="50800" dir="5400000" algn="ctr" rotWithShape="0">
                  <a:schemeClr val="tx1"/>
                </a:outerShdw>
              </a:effectLst>
            </a:endParaRPr>
          </a:p>
        </p:txBody>
      </p:sp>
      <p:sp>
        <p:nvSpPr>
          <p:cNvPr id="3" name="Text Placeholder 2"/>
          <p:cNvSpPr>
            <a:spLocks noGrp="1"/>
          </p:cNvSpPr>
          <p:nvPr>
            <p:ph type="body" idx="1"/>
          </p:nvPr>
        </p:nvSpPr>
        <p:spPr>
          <a:xfrm>
            <a:off x="5721890" y="4419600"/>
            <a:ext cx="3327051" cy="838200"/>
          </a:xfrm>
          <a:effectLst>
            <a:outerShdw blurRad="50800" dist="38100" dir="2700000" algn="tl" rotWithShape="0">
              <a:prstClr val="black">
                <a:alpha val="40000"/>
              </a:prstClr>
            </a:outerShdw>
          </a:effectLst>
        </p:spPr>
        <p:txBody>
          <a:bodyPr>
            <a:normAutofit/>
          </a:bodyPr>
          <a:lstStyle/>
          <a:p>
            <a:r>
              <a:rPr lang="en-US" sz="2400" b="1" i="1" dirty="0">
                <a:latin typeface="+mj-lt"/>
              </a:rPr>
              <a:t>March 2019</a:t>
            </a:r>
          </a:p>
        </p:txBody>
      </p:sp>
      <p:pic>
        <p:nvPicPr>
          <p:cNvPr id="5" name="Picture 4" descr="NRCS-Divider-Slide_Raindrop.png"/>
          <p:cNvPicPr>
            <a:picLocks noChangeAspect="1"/>
          </p:cNvPicPr>
          <p:nvPr/>
        </p:nvPicPr>
        <p:blipFill rotWithShape="1">
          <a:blip r:embed="rId3">
            <a:extLst>
              <a:ext uri="{28A0092B-C50C-407E-A947-70E740481C1C}">
                <a14:useLocalDpi xmlns:a14="http://schemas.microsoft.com/office/drawing/2010/main" val="0"/>
              </a:ext>
            </a:extLst>
          </a:blip>
          <a:srcRect b="42253"/>
          <a:stretch/>
        </p:blipFill>
        <p:spPr>
          <a:xfrm>
            <a:off x="7924800" y="2031999"/>
            <a:ext cx="1258650" cy="2676770"/>
          </a:xfrm>
          <a:prstGeom prst="rect">
            <a:avLst/>
          </a:prstGeom>
        </p:spPr>
      </p:pic>
      <p:sp>
        <p:nvSpPr>
          <p:cNvPr id="7" name="Rectangle 6">
            <a:extLst>
              <a:ext uri="{FF2B5EF4-FFF2-40B4-BE49-F238E27FC236}">
                <a16:creationId xmlns:a16="http://schemas.microsoft.com/office/drawing/2014/main" id="{0BA95E36-A7CA-4C4C-8F95-EDFD62E98FBB}"/>
              </a:ext>
            </a:extLst>
          </p:cNvPr>
          <p:cNvSpPr/>
          <p:nvPr/>
        </p:nvSpPr>
        <p:spPr>
          <a:xfrm>
            <a:off x="1524000" y="1328619"/>
            <a:ext cx="3657600" cy="1200894"/>
          </a:xfrm>
          <a:prstGeom prst="rect">
            <a:avLst/>
          </a:prstGeom>
          <a:noFill/>
        </p:spPr>
        <p:txBody>
          <a:bodyPr wrap="square" lIns="91440" tIns="45720" rIns="91440" bIns="45720">
            <a:spAutoFit/>
          </a:bodyPr>
          <a:lstStyle/>
          <a:p>
            <a:pPr algn="r"/>
            <a:r>
              <a:rPr lang="en-US"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CART</a:t>
            </a:r>
          </a:p>
        </p:txBody>
      </p:sp>
      <p:sp>
        <p:nvSpPr>
          <p:cNvPr id="8" name="TextBox 7">
            <a:extLst>
              <a:ext uri="{FF2B5EF4-FFF2-40B4-BE49-F238E27FC236}">
                <a16:creationId xmlns:a16="http://schemas.microsoft.com/office/drawing/2014/main" id="{2CD4F982-FC34-4D04-AF38-9DB252514BB5}"/>
              </a:ext>
            </a:extLst>
          </p:cNvPr>
          <p:cNvSpPr txBox="1"/>
          <p:nvPr/>
        </p:nvSpPr>
        <p:spPr>
          <a:xfrm>
            <a:off x="457200" y="2354081"/>
            <a:ext cx="4724400" cy="1569660"/>
          </a:xfrm>
          <a:prstGeom prst="rect">
            <a:avLst/>
          </a:prstGeom>
          <a:noFill/>
        </p:spPr>
        <p:txBody>
          <a:bodyPr wrap="square" rtlCol="0">
            <a:spAutoFit/>
          </a:bodyPr>
          <a:lstStyle/>
          <a:p>
            <a:pPr algn="r"/>
            <a:r>
              <a:rPr lang="en-US" sz="3200" dirty="0"/>
              <a:t>Conservation Assessment &amp; Ranking Tool</a:t>
            </a:r>
          </a:p>
        </p:txBody>
      </p:sp>
    </p:spTree>
    <p:extLst>
      <p:ext uri="{BB962C8B-B14F-4D97-AF65-F5344CB8AC3E}">
        <p14:creationId xmlns:p14="http://schemas.microsoft.com/office/powerpoint/2010/main" val="514207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57BE3D88-66C1-4582-97DE-C2A6A638F8F2}"/>
              </a:ext>
            </a:extLst>
          </p:cNvPr>
          <p:cNvGraphicFramePr>
            <a:graphicFrameLocks noChangeAspect="1"/>
          </p:cNvGraphicFramePr>
          <p:nvPr>
            <p:extLst>
              <p:ext uri="{D42A27DB-BD31-4B8C-83A1-F6EECF244321}">
                <p14:modId xmlns:p14="http://schemas.microsoft.com/office/powerpoint/2010/main" val="877281228"/>
              </p:ext>
            </p:extLst>
          </p:nvPr>
        </p:nvGraphicFramePr>
        <p:xfrm>
          <a:off x="3304675" y="1219200"/>
          <a:ext cx="5839325" cy="6872282"/>
        </p:xfrm>
        <a:graphic>
          <a:graphicData uri="http://schemas.openxmlformats.org/presentationml/2006/ole">
            <mc:AlternateContent xmlns:mc="http://schemas.openxmlformats.org/markup-compatibility/2006">
              <mc:Choice xmlns:v="urn:schemas-microsoft-com:vml" Requires="v">
                <p:oleObj spid="_x0000_s3124" name="Acrobat Document" r:id="rId3" imgW="10400993" imgH="12239423" progId="Acrobat.Document.2015">
                  <p:embed/>
                </p:oleObj>
              </mc:Choice>
              <mc:Fallback>
                <p:oleObj name="Acrobat Document" r:id="rId3" imgW="10400993" imgH="12239423" progId="Acrobat.Document.2015">
                  <p:embed/>
                  <p:pic>
                    <p:nvPicPr>
                      <p:cNvPr id="4" name="Object 3">
                        <a:extLst>
                          <a:ext uri="{FF2B5EF4-FFF2-40B4-BE49-F238E27FC236}">
                            <a16:creationId xmlns:a16="http://schemas.microsoft.com/office/drawing/2014/main" id="{575D9988-670C-4EB2-9A49-0E22BCA7715E}"/>
                          </a:ext>
                        </a:extLst>
                      </p:cNvPr>
                      <p:cNvPicPr/>
                      <p:nvPr/>
                    </p:nvPicPr>
                    <p:blipFill>
                      <a:blip r:embed="rId4"/>
                      <a:stretch>
                        <a:fillRect/>
                      </a:stretch>
                    </p:blipFill>
                    <p:spPr>
                      <a:xfrm>
                        <a:off x="3304675" y="1219200"/>
                        <a:ext cx="5839325" cy="6872282"/>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t>3.	Inventory Resources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10</a:t>
            </a:fld>
            <a:endParaRPr lang="en-US" dirty="0"/>
          </a:p>
        </p:txBody>
      </p:sp>
      <p:sp>
        <p:nvSpPr>
          <p:cNvPr id="12" name="Rectangle 11">
            <a:extLst>
              <a:ext uri="{FF2B5EF4-FFF2-40B4-BE49-F238E27FC236}">
                <a16:creationId xmlns:a16="http://schemas.microsoft.com/office/drawing/2014/main" id="{9AA1168C-FEEB-4D09-96F4-20D4EA6DD48E}"/>
              </a:ext>
            </a:extLst>
          </p:cNvPr>
          <p:cNvSpPr/>
          <p:nvPr/>
        </p:nvSpPr>
        <p:spPr>
          <a:xfrm>
            <a:off x="2362200" y="5638800"/>
            <a:ext cx="7543800" cy="24526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EEC6F74-047C-41BA-A6F3-9EB22C7DF940}"/>
              </a:ext>
            </a:extLst>
          </p:cNvPr>
          <p:cNvSpPr txBox="1">
            <a:spLocks/>
          </p:cNvSpPr>
          <p:nvPr/>
        </p:nvSpPr>
        <p:spPr>
          <a:xfrm>
            <a:off x="239540" y="1830948"/>
            <a:ext cx="2585721" cy="2741051"/>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CART uses a resource inventory which incorporates geospatial data, existing practices, field visit, and client input.</a:t>
            </a:r>
          </a:p>
        </p:txBody>
      </p:sp>
      <p:pic>
        <p:nvPicPr>
          <p:cNvPr id="9" name="Picture 8">
            <a:extLst>
              <a:ext uri="{FF2B5EF4-FFF2-40B4-BE49-F238E27FC236}">
                <a16:creationId xmlns:a16="http://schemas.microsoft.com/office/drawing/2014/main" id="{ED105DBC-8316-4627-84C3-4C84EA85FDCF}"/>
              </a:ext>
            </a:extLst>
          </p:cNvPr>
          <p:cNvPicPr>
            <a:picLocks noChangeAspect="1"/>
          </p:cNvPicPr>
          <p:nvPr/>
        </p:nvPicPr>
        <p:blipFill>
          <a:blip r:embed="rId5"/>
          <a:stretch>
            <a:fillRect/>
          </a:stretch>
        </p:blipFill>
        <p:spPr>
          <a:xfrm>
            <a:off x="3314449" y="2200631"/>
            <a:ext cx="5819775" cy="3686175"/>
          </a:xfrm>
          <a:prstGeom prst="rect">
            <a:avLst/>
          </a:prstGeom>
        </p:spPr>
      </p:pic>
      <p:pic>
        <p:nvPicPr>
          <p:cNvPr id="10" name="Picture 9">
            <a:extLst>
              <a:ext uri="{FF2B5EF4-FFF2-40B4-BE49-F238E27FC236}">
                <a16:creationId xmlns:a16="http://schemas.microsoft.com/office/drawing/2014/main" id="{46272996-8830-493F-ADE6-6FE840ED14F4}"/>
              </a:ext>
            </a:extLst>
          </p:cNvPr>
          <p:cNvPicPr>
            <a:picLocks noChangeAspect="1"/>
          </p:cNvPicPr>
          <p:nvPr/>
        </p:nvPicPr>
        <p:blipFill>
          <a:blip r:embed="rId6"/>
          <a:stretch>
            <a:fillRect/>
          </a:stretch>
        </p:blipFill>
        <p:spPr>
          <a:xfrm>
            <a:off x="2971800" y="5806832"/>
            <a:ext cx="4114800" cy="1127368"/>
          </a:xfrm>
          <a:prstGeom prst="rect">
            <a:avLst/>
          </a:prstGeom>
        </p:spPr>
      </p:pic>
      <p:sp>
        <p:nvSpPr>
          <p:cNvPr id="11" name="Arrow: Down 10">
            <a:extLst>
              <a:ext uri="{FF2B5EF4-FFF2-40B4-BE49-F238E27FC236}">
                <a16:creationId xmlns:a16="http://schemas.microsoft.com/office/drawing/2014/main" id="{8D2FD1A5-7BB6-42BF-947A-AD7F34549CE8}"/>
              </a:ext>
            </a:extLst>
          </p:cNvPr>
          <p:cNvSpPr/>
          <p:nvPr/>
        </p:nvSpPr>
        <p:spPr>
          <a:xfrm>
            <a:off x="4300414" y="5783135"/>
            <a:ext cx="152400" cy="152399"/>
          </a:xfrm>
          <a:prstGeom prst="downArrow">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772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0B14F2-FC2B-4D61-8D9C-608526F8A16D}"/>
              </a:ext>
            </a:extLst>
          </p:cNvPr>
          <p:cNvPicPr>
            <a:picLocks noChangeAspect="1"/>
          </p:cNvPicPr>
          <p:nvPr/>
        </p:nvPicPr>
        <p:blipFill>
          <a:blip r:embed="rId2"/>
          <a:stretch>
            <a:fillRect/>
          </a:stretch>
        </p:blipFill>
        <p:spPr>
          <a:xfrm>
            <a:off x="3106245" y="1676400"/>
            <a:ext cx="4682134" cy="3670110"/>
          </a:xfrm>
          <a:prstGeom prst="rect">
            <a:avLst/>
          </a:prstGeom>
        </p:spPr>
      </p:pic>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a:xfrm>
            <a:off x="261814" y="566615"/>
            <a:ext cx="8229600" cy="943708"/>
          </a:xfrm>
        </p:spPr>
        <p:txBody>
          <a:bodyPr>
            <a:normAutofit/>
          </a:bodyPr>
          <a:lstStyle/>
          <a:p>
            <a:r>
              <a:rPr lang="en-US" dirty="0"/>
              <a:t>4.	Analyze Resource Data</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11</a:t>
            </a:fld>
            <a:endParaRPr lang="en-US" dirty="0"/>
          </a:p>
        </p:txBody>
      </p:sp>
      <p:sp>
        <p:nvSpPr>
          <p:cNvPr id="5" name="Content Placeholder 2">
            <a:extLst>
              <a:ext uri="{FF2B5EF4-FFF2-40B4-BE49-F238E27FC236}">
                <a16:creationId xmlns:a16="http://schemas.microsoft.com/office/drawing/2014/main" id="{9EEC6F74-047C-41BA-A6F3-9EB22C7DF940}"/>
              </a:ext>
            </a:extLst>
          </p:cNvPr>
          <p:cNvSpPr txBox="1">
            <a:spLocks/>
          </p:cNvSpPr>
          <p:nvPr/>
        </p:nvSpPr>
        <p:spPr>
          <a:xfrm>
            <a:off x="262986" y="1512668"/>
            <a:ext cx="2708814" cy="450713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CART assists planners to analyze resource data captured in the inventory and compare against the planning criteria</a:t>
            </a:r>
          </a:p>
        </p:txBody>
      </p:sp>
      <p:sp>
        <p:nvSpPr>
          <p:cNvPr id="22" name="TextBox 21">
            <a:extLst>
              <a:ext uri="{FF2B5EF4-FFF2-40B4-BE49-F238E27FC236}">
                <a16:creationId xmlns:a16="http://schemas.microsoft.com/office/drawing/2014/main" id="{2ECD798C-0D56-4EBE-9220-5AF14250A15A}"/>
              </a:ext>
            </a:extLst>
          </p:cNvPr>
          <p:cNvSpPr txBox="1"/>
          <p:nvPr/>
        </p:nvSpPr>
        <p:spPr>
          <a:xfrm>
            <a:off x="7858067" y="2331058"/>
            <a:ext cx="1071748" cy="307777"/>
          </a:xfrm>
          <a:prstGeom prst="rect">
            <a:avLst/>
          </a:prstGeom>
          <a:noFill/>
        </p:spPr>
        <p:txBody>
          <a:bodyPr wrap="square" rtlCol="0">
            <a:spAutoFit/>
          </a:bodyPr>
          <a:lstStyle/>
          <a:p>
            <a:r>
              <a:rPr lang="en-US" sz="1400" dirty="0"/>
              <a:t>Threshold</a:t>
            </a:r>
          </a:p>
        </p:txBody>
      </p:sp>
      <p:cxnSp>
        <p:nvCxnSpPr>
          <p:cNvPr id="23" name="Straight Arrow Connector 22">
            <a:extLst>
              <a:ext uri="{FF2B5EF4-FFF2-40B4-BE49-F238E27FC236}">
                <a16:creationId xmlns:a16="http://schemas.microsoft.com/office/drawing/2014/main" id="{1AD9526A-8985-4471-856D-DE5B1BDA2E66}"/>
              </a:ext>
            </a:extLst>
          </p:cNvPr>
          <p:cNvCxnSpPr>
            <a:cxnSpLocks/>
          </p:cNvCxnSpPr>
          <p:nvPr/>
        </p:nvCxnSpPr>
        <p:spPr>
          <a:xfrm flipH="1">
            <a:off x="6477000" y="2492542"/>
            <a:ext cx="1375796" cy="2506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4AF448A8-4623-4959-94A6-2F2345D248BC}"/>
              </a:ext>
            </a:extLst>
          </p:cNvPr>
          <p:cNvSpPr txBox="1"/>
          <p:nvPr/>
        </p:nvSpPr>
        <p:spPr>
          <a:xfrm>
            <a:off x="7660413" y="3206292"/>
            <a:ext cx="1050947" cy="523220"/>
          </a:xfrm>
          <a:prstGeom prst="rect">
            <a:avLst/>
          </a:prstGeom>
          <a:noFill/>
        </p:spPr>
        <p:txBody>
          <a:bodyPr wrap="square" rtlCol="0">
            <a:spAutoFit/>
          </a:bodyPr>
          <a:lstStyle/>
          <a:p>
            <a:r>
              <a:rPr lang="en-US" sz="1400" dirty="0"/>
              <a:t>Existing Practices</a:t>
            </a:r>
          </a:p>
        </p:txBody>
      </p:sp>
      <p:cxnSp>
        <p:nvCxnSpPr>
          <p:cNvPr id="27" name="Straight Arrow Connector 26">
            <a:extLst>
              <a:ext uri="{FF2B5EF4-FFF2-40B4-BE49-F238E27FC236}">
                <a16:creationId xmlns:a16="http://schemas.microsoft.com/office/drawing/2014/main" id="{395CA6B5-60C4-4511-B035-160D891DFC4C}"/>
              </a:ext>
            </a:extLst>
          </p:cNvPr>
          <p:cNvCxnSpPr>
            <a:cxnSpLocks/>
          </p:cNvCxnSpPr>
          <p:nvPr/>
        </p:nvCxnSpPr>
        <p:spPr>
          <a:xfrm flipH="1" flipV="1">
            <a:off x="5111440" y="4761585"/>
            <a:ext cx="1576206" cy="6423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351E5AA6-5F07-4E2D-BCED-5AC68C8DEEC4}"/>
              </a:ext>
            </a:extLst>
          </p:cNvPr>
          <p:cNvPicPr>
            <a:picLocks noChangeAspect="1"/>
          </p:cNvPicPr>
          <p:nvPr/>
        </p:nvPicPr>
        <p:blipFill>
          <a:blip r:embed="rId3"/>
          <a:stretch>
            <a:fillRect/>
          </a:stretch>
        </p:blipFill>
        <p:spPr>
          <a:xfrm>
            <a:off x="2438400" y="5638800"/>
            <a:ext cx="4114800" cy="1149870"/>
          </a:xfrm>
          <a:prstGeom prst="rect">
            <a:avLst/>
          </a:prstGeom>
        </p:spPr>
      </p:pic>
      <p:sp>
        <p:nvSpPr>
          <p:cNvPr id="13" name="Arrow: Down 12">
            <a:extLst>
              <a:ext uri="{FF2B5EF4-FFF2-40B4-BE49-F238E27FC236}">
                <a16:creationId xmlns:a16="http://schemas.microsoft.com/office/drawing/2014/main" id="{2D752F2E-1017-4B2A-A837-074AD53DF13C}"/>
              </a:ext>
            </a:extLst>
          </p:cNvPr>
          <p:cNvSpPr/>
          <p:nvPr/>
        </p:nvSpPr>
        <p:spPr>
          <a:xfrm>
            <a:off x="3810000" y="5638800"/>
            <a:ext cx="152400" cy="152399"/>
          </a:xfrm>
          <a:prstGeom prst="downArrow">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03E3A7D-F4E1-4007-8DDC-E22AA7F6B04F}"/>
              </a:ext>
            </a:extLst>
          </p:cNvPr>
          <p:cNvCxnSpPr>
            <a:cxnSpLocks/>
          </p:cNvCxnSpPr>
          <p:nvPr/>
        </p:nvCxnSpPr>
        <p:spPr>
          <a:xfrm flipV="1">
            <a:off x="6385926" y="2179582"/>
            <a:ext cx="1" cy="2635229"/>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AA829A2-C7DD-4EC7-8C82-F7636D32359F}"/>
              </a:ext>
            </a:extLst>
          </p:cNvPr>
          <p:cNvCxnSpPr>
            <a:cxnSpLocks/>
          </p:cNvCxnSpPr>
          <p:nvPr/>
        </p:nvCxnSpPr>
        <p:spPr>
          <a:xfrm flipH="1">
            <a:off x="5899544" y="3497196"/>
            <a:ext cx="1720456" cy="922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D531A46-8F68-4E44-949D-85AF01338AA7}"/>
              </a:ext>
            </a:extLst>
          </p:cNvPr>
          <p:cNvSpPr txBox="1"/>
          <p:nvPr/>
        </p:nvSpPr>
        <p:spPr>
          <a:xfrm>
            <a:off x="6849968" y="5460401"/>
            <a:ext cx="1050947" cy="523220"/>
          </a:xfrm>
          <a:prstGeom prst="rect">
            <a:avLst/>
          </a:prstGeom>
          <a:noFill/>
        </p:spPr>
        <p:txBody>
          <a:bodyPr wrap="square" rtlCol="0">
            <a:spAutoFit/>
          </a:bodyPr>
          <a:lstStyle/>
          <a:p>
            <a:r>
              <a:rPr lang="en-US" sz="1400" dirty="0"/>
              <a:t>Existing Condition</a:t>
            </a:r>
          </a:p>
        </p:txBody>
      </p:sp>
      <p:sp>
        <p:nvSpPr>
          <p:cNvPr id="15" name="Rectangle 14">
            <a:extLst>
              <a:ext uri="{FF2B5EF4-FFF2-40B4-BE49-F238E27FC236}">
                <a16:creationId xmlns:a16="http://schemas.microsoft.com/office/drawing/2014/main" id="{A04A973C-AA26-458D-B0B2-6513A0957052}"/>
              </a:ext>
            </a:extLst>
          </p:cNvPr>
          <p:cNvSpPr/>
          <p:nvPr/>
        </p:nvSpPr>
        <p:spPr>
          <a:xfrm>
            <a:off x="6385926" y="5049724"/>
            <a:ext cx="700674" cy="20807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432FAC74-A57B-4DD4-9058-41B171A82E16}"/>
              </a:ext>
            </a:extLst>
          </p:cNvPr>
          <p:cNvSpPr txBox="1"/>
          <p:nvPr/>
        </p:nvSpPr>
        <p:spPr>
          <a:xfrm>
            <a:off x="4089953" y="2110743"/>
            <a:ext cx="319318" cy="2862322"/>
          </a:xfrm>
          <a:prstGeom prst="rect">
            <a:avLst/>
          </a:prstGeom>
          <a:noFill/>
        </p:spPr>
        <p:txBody>
          <a:bodyPr wrap="non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spTree>
    <p:extLst>
      <p:ext uri="{BB962C8B-B14F-4D97-AF65-F5344CB8AC3E}">
        <p14:creationId xmlns:p14="http://schemas.microsoft.com/office/powerpoint/2010/main" val="2217060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A979B-0038-43D0-B4C0-9E6D1085B9C0}"/>
              </a:ext>
            </a:extLst>
          </p:cNvPr>
          <p:cNvPicPr>
            <a:picLocks noChangeAspect="1"/>
          </p:cNvPicPr>
          <p:nvPr/>
        </p:nvPicPr>
        <p:blipFill>
          <a:blip r:embed="rId3"/>
          <a:stretch>
            <a:fillRect/>
          </a:stretch>
        </p:blipFill>
        <p:spPr>
          <a:xfrm>
            <a:off x="3106514" y="1686093"/>
            <a:ext cx="4688230" cy="3670110"/>
          </a:xfrm>
          <a:prstGeom prst="rect">
            <a:avLst/>
          </a:prstGeom>
        </p:spPr>
      </p:pic>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t>5. Formulate Alternatives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12</a:t>
            </a:fld>
            <a:endParaRPr lang="en-US" dirty="0"/>
          </a:p>
        </p:txBody>
      </p:sp>
      <p:sp>
        <p:nvSpPr>
          <p:cNvPr id="5" name="Content Placeholder 2">
            <a:extLst>
              <a:ext uri="{FF2B5EF4-FFF2-40B4-BE49-F238E27FC236}">
                <a16:creationId xmlns:a16="http://schemas.microsoft.com/office/drawing/2014/main" id="{9EEC6F74-047C-41BA-A6F3-9EB22C7DF940}"/>
              </a:ext>
            </a:extLst>
          </p:cNvPr>
          <p:cNvSpPr txBox="1">
            <a:spLocks/>
          </p:cNvSpPr>
          <p:nvPr/>
        </p:nvSpPr>
        <p:spPr>
          <a:xfrm>
            <a:off x="275715" y="1600199"/>
            <a:ext cx="2549546" cy="3167791"/>
          </a:xfrm>
          <a:prstGeom prst="rect">
            <a:avLst/>
          </a:prstGeom>
        </p:spPr>
        <p:txBody>
          <a:bodyPr vert="horz" lIns="91440" tIns="45720" rIns="91440" bIns="45720" rtlCol="0">
            <a:normAutofit fontScale="92500" lnSpcReduction="20000"/>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CART assists planners illustrate various alternative practices and their effect on the resource concern.  Additionally, CART will identify funding sources to offset the expense of conservation practices</a:t>
            </a:r>
          </a:p>
        </p:txBody>
      </p:sp>
      <p:sp>
        <p:nvSpPr>
          <p:cNvPr id="10" name="TextBox 9">
            <a:extLst>
              <a:ext uri="{FF2B5EF4-FFF2-40B4-BE49-F238E27FC236}">
                <a16:creationId xmlns:a16="http://schemas.microsoft.com/office/drawing/2014/main" id="{036730E4-BAD4-4E84-A854-354C2B9E619A}"/>
              </a:ext>
            </a:extLst>
          </p:cNvPr>
          <p:cNvSpPr txBox="1"/>
          <p:nvPr/>
        </p:nvSpPr>
        <p:spPr>
          <a:xfrm>
            <a:off x="7794744" y="1957695"/>
            <a:ext cx="1073536" cy="307777"/>
          </a:xfrm>
          <a:prstGeom prst="rect">
            <a:avLst/>
          </a:prstGeom>
          <a:noFill/>
        </p:spPr>
        <p:txBody>
          <a:bodyPr wrap="square" rtlCol="0">
            <a:spAutoFit/>
          </a:bodyPr>
          <a:lstStyle/>
          <a:p>
            <a:r>
              <a:rPr lang="en-US" sz="1400" dirty="0"/>
              <a:t>Threshold</a:t>
            </a:r>
          </a:p>
        </p:txBody>
      </p:sp>
      <p:sp>
        <p:nvSpPr>
          <p:cNvPr id="11" name="TextBox 10">
            <a:extLst>
              <a:ext uri="{FF2B5EF4-FFF2-40B4-BE49-F238E27FC236}">
                <a16:creationId xmlns:a16="http://schemas.microsoft.com/office/drawing/2014/main" id="{110FC7A3-F915-4E01-8303-5A27314D110D}"/>
              </a:ext>
            </a:extLst>
          </p:cNvPr>
          <p:cNvSpPr txBox="1"/>
          <p:nvPr/>
        </p:nvSpPr>
        <p:spPr>
          <a:xfrm>
            <a:off x="7899023" y="3343307"/>
            <a:ext cx="837613" cy="307777"/>
          </a:xfrm>
          <a:prstGeom prst="rect">
            <a:avLst/>
          </a:prstGeom>
          <a:noFill/>
        </p:spPr>
        <p:txBody>
          <a:bodyPr wrap="square" rtlCol="0">
            <a:spAutoFit/>
          </a:bodyPr>
          <a:lstStyle/>
          <a:p>
            <a:r>
              <a:rPr lang="en-US" sz="1400" dirty="0"/>
              <a:t>Planned</a:t>
            </a:r>
          </a:p>
        </p:txBody>
      </p:sp>
      <p:cxnSp>
        <p:nvCxnSpPr>
          <p:cNvPr id="12" name="Straight Connector 11">
            <a:extLst>
              <a:ext uri="{FF2B5EF4-FFF2-40B4-BE49-F238E27FC236}">
                <a16:creationId xmlns:a16="http://schemas.microsoft.com/office/drawing/2014/main" id="{4D497B75-972A-474C-91CF-FE06FE184F00}"/>
              </a:ext>
            </a:extLst>
          </p:cNvPr>
          <p:cNvCxnSpPr>
            <a:cxnSpLocks/>
          </p:cNvCxnSpPr>
          <p:nvPr/>
        </p:nvCxnSpPr>
        <p:spPr>
          <a:xfrm flipV="1">
            <a:off x="6385926" y="2179582"/>
            <a:ext cx="1" cy="2635229"/>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34AABCF-5208-4468-B239-EFFF3E18EDE3}"/>
              </a:ext>
            </a:extLst>
          </p:cNvPr>
          <p:cNvSpPr txBox="1"/>
          <p:nvPr/>
        </p:nvSpPr>
        <p:spPr>
          <a:xfrm>
            <a:off x="6784544" y="5439201"/>
            <a:ext cx="1140256" cy="738664"/>
          </a:xfrm>
          <a:prstGeom prst="rect">
            <a:avLst/>
          </a:prstGeom>
          <a:noFill/>
        </p:spPr>
        <p:txBody>
          <a:bodyPr wrap="square" rtlCol="0">
            <a:spAutoFit/>
          </a:bodyPr>
          <a:lstStyle/>
          <a:p>
            <a:r>
              <a:rPr lang="en-US" sz="1400" dirty="0"/>
              <a:t>Existing Condition &amp; Practices</a:t>
            </a:r>
          </a:p>
        </p:txBody>
      </p:sp>
      <p:cxnSp>
        <p:nvCxnSpPr>
          <p:cNvPr id="14" name="Straight Arrow Connector 13">
            <a:extLst>
              <a:ext uri="{FF2B5EF4-FFF2-40B4-BE49-F238E27FC236}">
                <a16:creationId xmlns:a16="http://schemas.microsoft.com/office/drawing/2014/main" id="{0013D154-F260-4B05-933E-A8E3D788CDF5}"/>
              </a:ext>
            </a:extLst>
          </p:cNvPr>
          <p:cNvCxnSpPr/>
          <p:nvPr/>
        </p:nvCxnSpPr>
        <p:spPr>
          <a:xfrm flipH="1">
            <a:off x="6476627" y="2308726"/>
            <a:ext cx="1585110" cy="8653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99BC876-68FC-45CD-B03B-406215C8C09C}"/>
              </a:ext>
            </a:extLst>
          </p:cNvPr>
          <p:cNvCxnSpPr>
            <a:cxnSpLocks/>
            <a:stCxn id="11" idx="1"/>
          </p:cNvCxnSpPr>
          <p:nvPr/>
        </p:nvCxnSpPr>
        <p:spPr>
          <a:xfrm flipH="1">
            <a:off x="6853759" y="3497196"/>
            <a:ext cx="1045264" cy="2736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E094B51-F56B-420E-ABE7-6C48F24667C1}"/>
              </a:ext>
            </a:extLst>
          </p:cNvPr>
          <p:cNvCxnSpPr>
            <a:cxnSpLocks/>
          </p:cNvCxnSpPr>
          <p:nvPr/>
        </p:nvCxnSpPr>
        <p:spPr>
          <a:xfrm flipH="1" flipV="1">
            <a:off x="5394739" y="4501255"/>
            <a:ext cx="1245723" cy="11029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7DC81985-B092-45FC-8D89-BCA511AB5A1C}"/>
              </a:ext>
            </a:extLst>
          </p:cNvPr>
          <p:cNvPicPr>
            <a:picLocks noChangeAspect="1"/>
          </p:cNvPicPr>
          <p:nvPr/>
        </p:nvPicPr>
        <p:blipFill>
          <a:blip r:embed="rId4"/>
          <a:stretch>
            <a:fillRect/>
          </a:stretch>
        </p:blipFill>
        <p:spPr>
          <a:xfrm>
            <a:off x="2438400" y="5708130"/>
            <a:ext cx="4114800" cy="1149870"/>
          </a:xfrm>
          <a:prstGeom prst="rect">
            <a:avLst/>
          </a:prstGeom>
        </p:spPr>
      </p:pic>
      <p:sp>
        <p:nvSpPr>
          <p:cNvPr id="18" name="Arrow: Down 17">
            <a:extLst>
              <a:ext uri="{FF2B5EF4-FFF2-40B4-BE49-F238E27FC236}">
                <a16:creationId xmlns:a16="http://schemas.microsoft.com/office/drawing/2014/main" id="{D5A8765F-BEF7-4CCA-BCBF-858F0FCDA411}"/>
              </a:ext>
            </a:extLst>
          </p:cNvPr>
          <p:cNvSpPr/>
          <p:nvPr/>
        </p:nvSpPr>
        <p:spPr>
          <a:xfrm>
            <a:off x="3810000" y="5708130"/>
            <a:ext cx="152400" cy="152399"/>
          </a:xfrm>
          <a:prstGeom prst="downArrow">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61BEA0E-4EAC-44C1-90A4-8417A735BB07}"/>
              </a:ext>
            </a:extLst>
          </p:cNvPr>
          <p:cNvSpPr txBox="1"/>
          <p:nvPr/>
        </p:nvSpPr>
        <p:spPr>
          <a:xfrm>
            <a:off x="4100282" y="2166878"/>
            <a:ext cx="319318" cy="2862322"/>
          </a:xfrm>
          <a:prstGeom prst="rect">
            <a:avLst/>
          </a:prstGeom>
          <a:noFill/>
        </p:spPr>
        <p:txBody>
          <a:bodyPr wrap="non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spTree>
    <p:extLst>
      <p:ext uri="{BB962C8B-B14F-4D97-AF65-F5344CB8AC3E}">
        <p14:creationId xmlns:p14="http://schemas.microsoft.com/office/powerpoint/2010/main" val="368466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t>6. Evaluate Alternatives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13</a:t>
            </a:fld>
            <a:endParaRPr lang="en-US" dirty="0"/>
          </a:p>
        </p:txBody>
      </p:sp>
      <p:sp>
        <p:nvSpPr>
          <p:cNvPr id="10" name="Rectangle 9">
            <a:extLst>
              <a:ext uri="{FF2B5EF4-FFF2-40B4-BE49-F238E27FC236}">
                <a16:creationId xmlns:a16="http://schemas.microsoft.com/office/drawing/2014/main" id="{11D06CAE-8F82-40DE-B02C-D352751EB14E}"/>
              </a:ext>
            </a:extLst>
          </p:cNvPr>
          <p:cNvSpPr/>
          <p:nvPr/>
        </p:nvSpPr>
        <p:spPr>
          <a:xfrm>
            <a:off x="261814" y="1776047"/>
            <a:ext cx="3810000" cy="318356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EEC6F74-047C-41BA-A6F3-9EB22C7DF940}"/>
              </a:ext>
            </a:extLst>
          </p:cNvPr>
          <p:cNvSpPr txBox="1">
            <a:spLocks/>
          </p:cNvSpPr>
          <p:nvPr/>
        </p:nvSpPr>
        <p:spPr>
          <a:xfrm>
            <a:off x="261814" y="1569683"/>
            <a:ext cx="3395786" cy="445011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CART will allow </a:t>
            </a:r>
          </a:p>
          <a:p>
            <a:pPr marL="112713" indent="-112713">
              <a:buFont typeface="Arial" panose="020B0604020202020204" pitchFamily="34" charset="0"/>
              <a:buChar char="•"/>
            </a:pPr>
            <a:r>
              <a:rPr lang="en-US" dirty="0"/>
              <a:t>Comparison of effects from different conservation practices</a:t>
            </a:r>
          </a:p>
          <a:p>
            <a:pPr marL="112713" indent="-112713">
              <a:buFont typeface="Arial" panose="020B0604020202020204" pitchFamily="34" charset="0"/>
              <a:buChar char="•"/>
            </a:pPr>
            <a:r>
              <a:rPr lang="en-US" dirty="0"/>
              <a:t>Multiple program ranking pools assessments for funding</a:t>
            </a:r>
          </a:p>
          <a:p>
            <a:pPr marL="112713" indent="-112713">
              <a:buFont typeface="Arial" panose="020B0604020202020204" pitchFamily="34" charset="0"/>
              <a:buChar char="•"/>
            </a:pPr>
            <a:r>
              <a:rPr lang="en-US" dirty="0"/>
              <a:t>Collection, recording, and evaluation of environmental assessment information currently captured on the CPA-52.</a:t>
            </a:r>
          </a:p>
        </p:txBody>
      </p:sp>
      <p:pic>
        <p:nvPicPr>
          <p:cNvPr id="7" name="Picture 6">
            <a:extLst>
              <a:ext uri="{FF2B5EF4-FFF2-40B4-BE49-F238E27FC236}">
                <a16:creationId xmlns:a16="http://schemas.microsoft.com/office/drawing/2014/main" id="{0FCDBDF6-712B-4DD5-B100-04871398FBB6}"/>
              </a:ext>
            </a:extLst>
          </p:cNvPr>
          <p:cNvPicPr>
            <a:picLocks noChangeAspect="1"/>
          </p:cNvPicPr>
          <p:nvPr/>
        </p:nvPicPr>
        <p:blipFill>
          <a:blip r:embed="rId2"/>
          <a:stretch>
            <a:fillRect/>
          </a:stretch>
        </p:blipFill>
        <p:spPr>
          <a:xfrm>
            <a:off x="2438400" y="5715000"/>
            <a:ext cx="4114800" cy="1149870"/>
          </a:xfrm>
          <a:prstGeom prst="rect">
            <a:avLst/>
          </a:prstGeom>
        </p:spPr>
      </p:pic>
      <p:sp>
        <p:nvSpPr>
          <p:cNvPr id="9" name="Arrow: Down 8">
            <a:extLst>
              <a:ext uri="{FF2B5EF4-FFF2-40B4-BE49-F238E27FC236}">
                <a16:creationId xmlns:a16="http://schemas.microsoft.com/office/drawing/2014/main" id="{1E7302A8-D019-4E8A-BAAF-6909E4B5647A}"/>
              </a:ext>
            </a:extLst>
          </p:cNvPr>
          <p:cNvSpPr/>
          <p:nvPr/>
        </p:nvSpPr>
        <p:spPr>
          <a:xfrm>
            <a:off x="3810000" y="5715000"/>
            <a:ext cx="152400" cy="152399"/>
          </a:xfrm>
          <a:prstGeom prst="downArrow">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2033A9D-9552-4A2B-B368-31999F9ABA71}"/>
              </a:ext>
            </a:extLst>
          </p:cNvPr>
          <p:cNvPicPr>
            <a:picLocks noChangeAspect="1"/>
          </p:cNvPicPr>
          <p:nvPr/>
        </p:nvPicPr>
        <p:blipFill>
          <a:blip r:embed="rId3"/>
          <a:stretch>
            <a:fillRect/>
          </a:stretch>
        </p:blipFill>
        <p:spPr>
          <a:xfrm>
            <a:off x="3505200" y="2265811"/>
            <a:ext cx="5867400" cy="2650159"/>
          </a:xfrm>
          <a:prstGeom prst="rect">
            <a:avLst/>
          </a:prstGeom>
        </p:spPr>
      </p:pic>
    </p:spTree>
    <p:extLst>
      <p:ext uri="{BB962C8B-B14F-4D97-AF65-F5344CB8AC3E}">
        <p14:creationId xmlns:p14="http://schemas.microsoft.com/office/powerpoint/2010/main" val="852372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t>7. Make Decisions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14</a:t>
            </a:fld>
            <a:endParaRPr lang="en-US" dirty="0"/>
          </a:p>
        </p:txBody>
      </p:sp>
      <p:sp>
        <p:nvSpPr>
          <p:cNvPr id="5" name="Content Placeholder 2">
            <a:extLst>
              <a:ext uri="{FF2B5EF4-FFF2-40B4-BE49-F238E27FC236}">
                <a16:creationId xmlns:a16="http://schemas.microsoft.com/office/drawing/2014/main" id="{9EEC6F74-047C-41BA-A6F3-9EB22C7DF940}"/>
              </a:ext>
            </a:extLst>
          </p:cNvPr>
          <p:cNvSpPr txBox="1">
            <a:spLocks/>
          </p:cNvSpPr>
          <p:nvPr/>
        </p:nvSpPr>
        <p:spPr>
          <a:xfrm>
            <a:off x="463061" y="1600200"/>
            <a:ext cx="4724400" cy="388620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CART will integrate with Conservation Desktop (CD) to turn the client’s selected alternative into a written conservation plan.</a:t>
            </a:r>
          </a:p>
          <a:p>
            <a:r>
              <a:rPr lang="en-US" dirty="0"/>
              <a:t>CART will also support Farm Bill program ranking for funding decisions.  When the client choose to use a program, CART completes ranking using the already collected resource inventory and geospatial information to the greatest extent possible.</a:t>
            </a:r>
          </a:p>
        </p:txBody>
      </p:sp>
      <p:pic>
        <p:nvPicPr>
          <p:cNvPr id="6" name="Picture 5">
            <a:extLst>
              <a:ext uri="{FF2B5EF4-FFF2-40B4-BE49-F238E27FC236}">
                <a16:creationId xmlns:a16="http://schemas.microsoft.com/office/drawing/2014/main" id="{06CFBFB2-9AF1-4AE7-9DFC-24FE316E66D6}"/>
              </a:ext>
            </a:extLst>
          </p:cNvPr>
          <p:cNvPicPr>
            <a:picLocks noChangeAspect="1"/>
          </p:cNvPicPr>
          <p:nvPr/>
        </p:nvPicPr>
        <p:blipFill>
          <a:blip r:embed="rId2"/>
          <a:stretch>
            <a:fillRect/>
          </a:stretch>
        </p:blipFill>
        <p:spPr>
          <a:xfrm>
            <a:off x="2438400" y="5715000"/>
            <a:ext cx="4114800" cy="1149870"/>
          </a:xfrm>
          <a:prstGeom prst="rect">
            <a:avLst/>
          </a:prstGeom>
        </p:spPr>
      </p:pic>
      <p:sp>
        <p:nvSpPr>
          <p:cNvPr id="7" name="Arrow: Down 6">
            <a:extLst>
              <a:ext uri="{FF2B5EF4-FFF2-40B4-BE49-F238E27FC236}">
                <a16:creationId xmlns:a16="http://schemas.microsoft.com/office/drawing/2014/main" id="{BB255A72-DFB5-4C51-9F17-A1E8549D0836}"/>
              </a:ext>
            </a:extLst>
          </p:cNvPr>
          <p:cNvSpPr/>
          <p:nvPr/>
        </p:nvSpPr>
        <p:spPr>
          <a:xfrm>
            <a:off x="4537587" y="5733562"/>
            <a:ext cx="152400" cy="152399"/>
          </a:xfrm>
          <a:prstGeom prst="downArrow">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42D8C6-79DA-477F-9E37-2F6CC6C04AB4}"/>
              </a:ext>
            </a:extLst>
          </p:cNvPr>
          <p:cNvPicPr>
            <a:picLocks noChangeAspect="1"/>
          </p:cNvPicPr>
          <p:nvPr/>
        </p:nvPicPr>
        <p:blipFill>
          <a:blip r:embed="rId3"/>
          <a:stretch>
            <a:fillRect/>
          </a:stretch>
        </p:blipFill>
        <p:spPr>
          <a:xfrm>
            <a:off x="5209232" y="1728037"/>
            <a:ext cx="3499431" cy="3357562"/>
          </a:xfrm>
          <a:prstGeom prst="rect">
            <a:avLst/>
          </a:prstGeom>
        </p:spPr>
      </p:pic>
    </p:spTree>
    <p:extLst>
      <p:ext uri="{BB962C8B-B14F-4D97-AF65-F5344CB8AC3E}">
        <p14:creationId xmlns:p14="http://schemas.microsoft.com/office/powerpoint/2010/main" val="8615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t>8. Implement the Plan</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15</a:t>
            </a:fld>
            <a:endParaRPr lang="en-US" dirty="0"/>
          </a:p>
        </p:txBody>
      </p:sp>
      <p:sp>
        <p:nvSpPr>
          <p:cNvPr id="5" name="Content Placeholder 2">
            <a:extLst>
              <a:ext uri="{FF2B5EF4-FFF2-40B4-BE49-F238E27FC236}">
                <a16:creationId xmlns:a16="http://schemas.microsoft.com/office/drawing/2014/main" id="{9EEC6F74-047C-41BA-A6F3-9EB22C7DF940}"/>
              </a:ext>
            </a:extLst>
          </p:cNvPr>
          <p:cNvSpPr txBox="1">
            <a:spLocks/>
          </p:cNvSpPr>
          <p:nvPr/>
        </p:nvSpPr>
        <p:spPr>
          <a:xfrm>
            <a:off x="292294" y="1510323"/>
            <a:ext cx="2984306" cy="403859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Conservation implementation is conducted primarily through CD and FOTG, but all CART data is available to CD and design tools for future integration with existing implementation requirements.</a:t>
            </a:r>
          </a:p>
        </p:txBody>
      </p:sp>
      <p:pic>
        <p:nvPicPr>
          <p:cNvPr id="6" name="Picture 5">
            <a:extLst>
              <a:ext uri="{FF2B5EF4-FFF2-40B4-BE49-F238E27FC236}">
                <a16:creationId xmlns:a16="http://schemas.microsoft.com/office/drawing/2014/main" id="{4B6AC6C9-4BFA-41B4-A97C-616E50921A66}"/>
              </a:ext>
            </a:extLst>
          </p:cNvPr>
          <p:cNvPicPr>
            <a:picLocks noChangeAspect="1"/>
          </p:cNvPicPr>
          <p:nvPr/>
        </p:nvPicPr>
        <p:blipFill>
          <a:blip r:embed="rId2"/>
          <a:stretch>
            <a:fillRect/>
          </a:stretch>
        </p:blipFill>
        <p:spPr>
          <a:xfrm>
            <a:off x="2438400" y="5708130"/>
            <a:ext cx="4114800" cy="1149870"/>
          </a:xfrm>
          <a:prstGeom prst="rect">
            <a:avLst/>
          </a:prstGeom>
        </p:spPr>
      </p:pic>
      <p:sp>
        <p:nvSpPr>
          <p:cNvPr id="7" name="Arrow: Down 6">
            <a:extLst>
              <a:ext uri="{FF2B5EF4-FFF2-40B4-BE49-F238E27FC236}">
                <a16:creationId xmlns:a16="http://schemas.microsoft.com/office/drawing/2014/main" id="{339EEEEF-3471-47FB-B4FD-37321D5A9181}"/>
              </a:ext>
            </a:extLst>
          </p:cNvPr>
          <p:cNvSpPr/>
          <p:nvPr/>
        </p:nvSpPr>
        <p:spPr>
          <a:xfrm>
            <a:off x="5791200" y="5693886"/>
            <a:ext cx="152400" cy="152399"/>
          </a:xfrm>
          <a:prstGeom prst="downArrow">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85D360-50A2-4DEC-BF02-712987D3684E}"/>
              </a:ext>
            </a:extLst>
          </p:cNvPr>
          <p:cNvPicPr>
            <a:picLocks noChangeAspect="1"/>
          </p:cNvPicPr>
          <p:nvPr/>
        </p:nvPicPr>
        <p:blipFill>
          <a:blip r:embed="rId3"/>
          <a:stretch>
            <a:fillRect/>
          </a:stretch>
        </p:blipFill>
        <p:spPr>
          <a:xfrm>
            <a:off x="4019550" y="1510323"/>
            <a:ext cx="3695700" cy="3832578"/>
          </a:xfrm>
          <a:prstGeom prst="rect">
            <a:avLst/>
          </a:prstGeom>
        </p:spPr>
      </p:pic>
    </p:spTree>
    <p:extLst>
      <p:ext uri="{BB962C8B-B14F-4D97-AF65-F5344CB8AC3E}">
        <p14:creationId xmlns:p14="http://schemas.microsoft.com/office/powerpoint/2010/main" val="299259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t>9. Evaluate the Plan</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16</a:t>
            </a:fld>
            <a:endParaRPr lang="en-US" dirty="0"/>
          </a:p>
        </p:txBody>
      </p:sp>
      <p:sp>
        <p:nvSpPr>
          <p:cNvPr id="5" name="Content Placeholder 2">
            <a:extLst>
              <a:ext uri="{FF2B5EF4-FFF2-40B4-BE49-F238E27FC236}">
                <a16:creationId xmlns:a16="http://schemas.microsoft.com/office/drawing/2014/main" id="{9EEC6F74-047C-41BA-A6F3-9EB22C7DF940}"/>
              </a:ext>
            </a:extLst>
          </p:cNvPr>
          <p:cNvSpPr txBox="1">
            <a:spLocks/>
          </p:cNvSpPr>
          <p:nvPr/>
        </p:nvSpPr>
        <p:spPr>
          <a:xfrm>
            <a:off x="261814" y="1634942"/>
            <a:ext cx="5486400" cy="452596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CART provides data to evaluate the effectiveness of the plan in meeting the conservation objectives.  </a:t>
            </a:r>
          </a:p>
          <a:p>
            <a:endParaRPr lang="en-US" dirty="0"/>
          </a:p>
          <a:p>
            <a:r>
              <a:rPr lang="en-US" dirty="0"/>
              <a:t>CART will maintain resource and practice data to streamline development of any future updates to a client's conservation plan.</a:t>
            </a:r>
          </a:p>
          <a:p>
            <a:endParaRPr lang="en-US" dirty="0"/>
          </a:p>
          <a:p>
            <a:r>
              <a:rPr lang="en-US" dirty="0"/>
              <a:t>CART inventory and assessment values and methodologies will be updated as information is available each year. </a:t>
            </a:r>
          </a:p>
          <a:p>
            <a:endParaRPr lang="en-US" dirty="0"/>
          </a:p>
        </p:txBody>
      </p:sp>
    </p:spTree>
    <p:extLst>
      <p:ext uri="{BB962C8B-B14F-4D97-AF65-F5344CB8AC3E}">
        <p14:creationId xmlns:p14="http://schemas.microsoft.com/office/powerpoint/2010/main" val="2333242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C720-CDCF-4302-8D07-D08DADCD985A}"/>
              </a:ext>
            </a:extLst>
          </p:cNvPr>
          <p:cNvSpPr>
            <a:spLocks noGrp="1"/>
          </p:cNvSpPr>
          <p:nvPr>
            <p:ph type="title"/>
          </p:nvPr>
        </p:nvSpPr>
        <p:spPr/>
        <p:txBody>
          <a:bodyPr/>
          <a:lstStyle/>
          <a:p>
            <a:r>
              <a:rPr lang="en-US" dirty="0"/>
              <a:t>Assessment Method Feedback</a:t>
            </a:r>
          </a:p>
        </p:txBody>
      </p:sp>
      <p:sp>
        <p:nvSpPr>
          <p:cNvPr id="3" name="Text Placeholder 2">
            <a:extLst>
              <a:ext uri="{FF2B5EF4-FFF2-40B4-BE49-F238E27FC236}">
                <a16:creationId xmlns:a16="http://schemas.microsoft.com/office/drawing/2014/main" id="{617400A3-D239-4284-899B-7F413E2E524D}"/>
              </a:ext>
            </a:extLst>
          </p:cNvPr>
          <p:cNvSpPr>
            <a:spLocks noGrp="1"/>
          </p:cNvSpPr>
          <p:nvPr>
            <p:ph type="body" sz="quarter" idx="10"/>
          </p:nvPr>
        </p:nvSpPr>
        <p:spPr>
          <a:xfrm>
            <a:off x="228600" y="4095750"/>
            <a:ext cx="7924800" cy="1619250"/>
          </a:xfrm>
        </p:spPr>
        <p:txBody>
          <a:bodyPr>
            <a:normAutofit/>
          </a:bodyPr>
          <a:lstStyle/>
          <a:p>
            <a:r>
              <a:rPr lang="en-US" sz="1800" dirty="0"/>
              <a:t>Conservation planning can be implemented successfully using current knowledge and technology, while recognizing that the art and science of natural resource management will continue to evolve and will never be complete or finished.		National Planning Procedures Handbook</a:t>
            </a:r>
            <a:endParaRPr lang="en-US" sz="1800" b="1" dirty="0"/>
          </a:p>
        </p:txBody>
      </p:sp>
      <p:sp>
        <p:nvSpPr>
          <p:cNvPr id="4" name="Slide Number Placeholder 3">
            <a:extLst>
              <a:ext uri="{FF2B5EF4-FFF2-40B4-BE49-F238E27FC236}">
                <a16:creationId xmlns:a16="http://schemas.microsoft.com/office/drawing/2014/main" id="{F5D6ECE0-77C8-409E-A18F-CB81F7A1E5F7}"/>
              </a:ext>
            </a:extLst>
          </p:cNvPr>
          <p:cNvSpPr>
            <a:spLocks noGrp="1"/>
          </p:cNvSpPr>
          <p:nvPr>
            <p:ph type="sldNum" sz="quarter" idx="4"/>
          </p:nvPr>
        </p:nvSpPr>
        <p:spPr>
          <a:xfrm>
            <a:off x="691661" y="6267450"/>
            <a:ext cx="375139" cy="365125"/>
          </a:xfrm>
        </p:spPr>
        <p:txBody>
          <a:bodyPr/>
          <a:lstStyle/>
          <a:p>
            <a:fld id="{39FC9244-15B3-8F40-A6D8-795DD2FF1F30}" type="slidenum">
              <a:rPr lang="en-US" smtClean="0"/>
              <a:pPr/>
              <a:t>17</a:t>
            </a:fld>
            <a:endParaRPr lang="en-US" dirty="0"/>
          </a:p>
        </p:txBody>
      </p:sp>
      <p:sp>
        <p:nvSpPr>
          <p:cNvPr id="5" name="Rectangle 4">
            <a:extLst>
              <a:ext uri="{FF2B5EF4-FFF2-40B4-BE49-F238E27FC236}">
                <a16:creationId xmlns:a16="http://schemas.microsoft.com/office/drawing/2014/main" id="{6CF19FF7-BFE4-49D9-A307-9338985B25F0}"/>
              </a:ext>
            </a:extLst>
          </p:cNvPr>
          <p:cNvSpPr/>
          <p:nvPr/>
        </p:nvSpPr>
        <p:spPr>
          <a:xfrm>
            <a:off x="1031631" y="6236675"/>
            <a:ext cx="1828800" cy="55245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1444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D5EB-802E-4B25-BDC0-790FE3DC5C7D}"/>
              </a:ext>
            </a:extLst>
          </p:cNvPr>
          <p:cNvSpPr>
            <a:spLocks noGrp="1"/>
          </p:cNvSpPr>
          <p:nvPr>
            <p:ph type="title"/>
          </p:nvPr>
        </p:nvSpPr>
        <p:spPr/>
        <p:txBody>
          <a:bodyPr/>
          <a:lstStyle/>
          <a:p>
            <a:r>
              <a:rPr lang="en-US" dirty="0"/>
              <a:t>Resource Concern Teams</a:t>
            </a:r>
          </a:p>
        </p:txBody>
      </p:sp>
      <p:sp>
        <p:nvSpPr>
          <p:cNvPr id="3" name="Content Placeholder 2">
            <a:extLst>
              <a:ext uri="{FF2B5EF4-FFF2-40B4-BE49-F238E27FC236}">
                <a16:creationId xmlns:a16="http://schemas.microsoft.com/office/drawing/2014/main" id="{8F5563F1-1A6C-4EB8-A26F-E6230DD4D43D}"/>
              </a:ext>
            </a:extLst>
          </p:cNvPr>
          <p:cNvSpPr>
            <a:spLocks noGrp="1"/>
          </p:cNvSpPr>
          <p:nvPr>
            <p:ph idx="1"/>
          </p:nvPr>
        </p:nvSpPr>
        <p:spPr/>
        <p:txBody>
          <a:bodyPr/>
          <a:lstStyle/>
          <a:p>
            <a:r>
              <a:rPr lang="en-US" dirty="0"/>
              <a:t>Assessment Methods were developed by volunteers on the CART resource concern team.  </a:t>
            </a:r>
          </a:p>
          <a:p>
            <a:endParaRPr lang="en-US" dirty="0"/>
          </a:p>
          <a:p>
            <a:r>
              <a:rPr lang="en-US" dirty="0"/>
              <a:t>This team and associated workgroups included over 100 staff from all areas and disciplines within NRCS at both the National and State level.</a:t>
            </a:r>
          </a:p>
          <a:p>
            <a:endParaRPr lang="en-US" dirty="0"/>
          </a:p>
          <a:p>
            <a:r>
              <a:rPr lang="en-US" dirty="0"/>
              <a:t>Team charge was to develop a streamlined assessment process which maintained the program neutral planning process incorporating geospatial information to the extent possible, while capturing information which could be used to prioritize program implementation and delivery</a:t>
            </a:r>
          </a:p>
        </p:txBody>
      </p:sp>
      <p:sp>
        <p:nvSpPr>
          <p:cNvPr id="4" name="Slide Number Placeholder 3">
            <a:extLst>
              <a:ext uri="{FF2B5EF4-FFF2-40B4-BE49-F238E27FC236}">
                <a16:creationId xmlns:a16="http://schemas.microsoft.com/office/drawing/2014/main" id="{A4A3FC15-1AF0-4C5E-BBAC-5D390E08C9B6}"/>
              </a:ext>
            </a:extLst>
          </p:cNvPr>
          <p:cNvSpPr>
            <a:spLocks noGrp="1"/>
          </p:cNvSpPr>
          <p:nvPr>
            <p:ph type="sldNum" sz="quarter" idx="12"/>
          </p:nvPr>
        </p:nvSpPr>
        <p:spPr/>
        <p:txBody>
          <a:bodyPr/>
          <a:lstStyle/>
          <a:p>
            <a:fld id="{4219272A-714B-4394-91B3-C883D28F4F8C}" type="slidenum">
              <a:rPr lang="en-US" smtClean="0"/>
              <a:t>18</a:t>
            </a:fld>
            <a:endParaRPr lang="en-US" dirty="0"/>
          </a:p>
        </p:txBody>
      </p:sp>
    </p:spTree>
    <p:extLst>
      <p:ext uri="{BB962C8B-B14F-4D97-AF65-F5344CB8AC3E}">
        <p14:creationId xmlns:p14="http://schemas.microsoft.com/office/powerpoint/2010/main" val="840483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9513-3B6E-4AE0-A0AA-4ABE562F4C5D}"/>
              </a:ext>
            </a:extLst>
          </p:cNvPr>
          <p:cNvSpPr>
            <a:spLocks noGrp="1"/>
          </p:cNvSpPr>
          <p:nvPr>
            <p:ph type="title"/>
          </p:nvPr>
        </p:nvSpPr>
        <p:spPr/>
        <p:txBody>
          <a:bodyPr/>
          <a:lstStyle/>
          <a:p>
            <a:r>
              <a:rPr lang="en-US" dirty="0"/>
              <a:t>Conservation Points</a:t>
            </a:r>
          </a:p>
        </p:txBody>
      </p:sp>
      <p:sp>
        <p:nvSpPr>
          <p:cNvPr id="3" name="Content Placeholder 2">
            <a:extLst>
              <a:ext uri="{FF2B5EF4-FFF2-40B4-BE49-F238E27FC236}">
                <a16:creationId xmlns:a16="http://schemas.microsoft.com/office/drawing/2014/main" id="{04BA233A-6D55-4F1E-BC9D-40911E51B8E9}"/>
              </a:ext>
            </a:extLst>
          </p:cNvPr>
          <p:cNvSpPr>
            <a:spLocks noGrp="1"/>
          </p:cNvSpPr>
          <p:nvPr>
            <p:ph idx="1"/>
          </p:nvPr>
        </p:nvSpPr>
        <p:spPr/>
        <p:txBody>
          <a:bodyPr/>
          <a:lstStyle/>
          <a:p>
            <a:r>
              <a:rPr lang="en-US" dirty="0"/>
              <a:t>Conservation Points are</a:t>
            </a:r>
          </a:p>
          <a:p>
            <a:endParaRPr lang="en-US" dirty="0"/>
          </a:p>
          <a:p>
            <a:r>
              <a:rPr lang="en-US" sz="6000" dirty="0"/>
              <a:t>Good!</a:t>
            </a:r>
          </a:p>
          <a:p>
            <a:r>
              <a:rPr lang="en-US" sz="6000" dirty="0"/>
              <a:t>						Good!</a:t>
            </a:r>
          </a:p>
          <a:p>
            <a:r>
              <a:rPr lang="en-US" sz="6000" dirty="0"/>
              <a:t>											Good!</a:t>
            </a:r>
          </a:p>
        </p:txBody>
      </p:sp>
      <p:sp>
        <p:nvSpPr>
          <p:cNvPr id="4" name="Slide Number Placeholder 3">
            <a:extLst>
              <a:ext uri="{FF2B5EF4-FFF2-40B4-BE49-F238E27FC236}">
                <a16:creationId xmlns:a16="http://schemas.microsoft.com/office/drawing/2014/main" id="{9E355B38-1D53-44C2-9B7D-6DEE340BDB64}"/>
              </a:ext>
            </a:extLst>
          </p:cNvPr>
          <p:cNvSpPr>
            <a:spLocks noGrp="1"/>
          </p:cNvSpPr>
          <p:nvPr>
            <p:ph type="sldNum" sz="quarter" idx="12"/>
          </p:nvPr>
        </p:nvSpPr>
        <p:spPr/>
        <p:txBody>
          <a:bodyPr/>
          <a:lstStyle/>
          <a:p>
            <a:fld id="{4219272A-714B-4394-91B3-C883D28F4F8C}" type="slidenum">
              <a:rPr lang="en-US" smtClean="0"/>
              <a:t>19</a:t>
            </a:fld>
            <a:endParaRPr lang="en-US" dirty="0"/>
          </a:p>
        </p:txBody>
      </p:sp>
    </p:spTree>
    <p:extLst>
      <p:ext uri="{BB962C8B-B14F-4D97-AF65-F5344CB8AC3E}">
        <p14:creationId xmlns:p14="http://schemas.microsoft.com/office/powerpoint/2010/main" val="110025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4804-3F51-4350-8996-29CCAE0B0F31}"/>
              </a:ext>
            </a:extLst>
          </p:cNvPr>
          <p:cNvSpPr>
            <a:spLocks noGrp="1"/>
          </p:cNvSpPr>
          <p:nvPr>
            <p:ph type="title"/>
          </p:nvPr>
        </p:nvSpPr>
        <p:spPr/>
        <p:txBody>
          <a:bodyPr/>
          <a:lstStyle/>
          <a:p>
            <a:r>
              <a:rPr lang="en-US" dirty="0"/>
              <a:t>Why CART?</a:t>
            </a:r>
          </a:p>
        </p:txBody>
      </p:sp>
      <p:sp>
        <p:nvSpPr>
          <p:cNvPr id="4" name="Slide Number Placeholder 3">
            <a:extLst>
              <a:ext uri="{FF2B5EF4-FFF2-40B4-BE49-F238E27FC236}">
                <a16:creationId xmlns:a16="http://schemas.microsoft.com/office/drawing/2014/main" id="{2124B874-AE7B-426E-B35A-05CE535AFCEF}"/>
              </a:ext>
            </a:extLst>
          </p:cNvPr>
          <p:cNvSpPr>
            <a:spLocks noGrp="1"/>
          </p:cNvSpPr>
          <p:nvPr>
            <p:ph type="sldNum" sz="quarter" idx="4"/>
          </p:nvPr>
        </p:nvSpPr>
        <p:spPr/>
        <p:txBody>
          <a:bodyPr/>
          <a:lstStyle/>
          <a:p>
            <a:fld id="{39FC9244-15B3-8F40-A6D8-795DD2FF1F30}" type="slidenum">
              <a:rPr lang="en-US" smtClean="0"/>
              <a:pPr/>
              <a:t>2</a:t>
            </a:fld>
            <a:endParaRPr lang="en-US" dirty="0"/>
          </a:p>
        </p:txBody>
      </p:sp>
      <p:sp>
        <p:nvSpPr>
          <p:cNvPr id="5" name="Text Placeholder 2">
            <a:extLst>
              <a:ext uri="{FF2B5EF4-FFF2-40B4-BE49-F238E27FC236}">
                <a16:creationId xmlns:a16="http://schemas.microsoft.com/office/drawing/2014/main" id="{51862B6D-1642-44FD-9668-5DA7D09872CB}"/>
              </a:ext>
            </a:extLst>
          </p:cNvPr>
          <p:cNvSpPr>
            <a:spLocks noGrp="1"/>
          </p:cNvSpPr>
          <p:nvPr>
            <p:ph type="body" sz="quarter" idx="10"/>
          </p:nvPr>
        </p:nvSpPr>
        <p:spPr>
          <a:xfrm>
            <a:off x="228600" y="4095750"/>
            <a:ext cx="7543800" cy="1322922"/>
          </a:xfrm>
        </p:spPr>
        <p:txBody>
          <a:bodyPr>
            <a:noAutofit/>
          </a:bodyPr>
          <a:lstStyle/>
          <a:p>
            <a:r>
              <a:rPr lang="en-US" sz="1800" dirty="0"/>
              <a:t>Conservation planning can be implemented successfully using current knowledge and technology, while recognizing that the art and science of natural resource management will continue to evolve and will never be complete or finished.		National Planning Procedures Handbook</a:t>
            </a:r>
            <a:endParaRPr lang="en-US" sz="1800" b="1" dirty="0"/>
          </a:p>
        </p:txBody>
      </p:sp>
      <p:sp>
        <p:nvSpPr>
          <p:cNvPr id="6" name="Rectangle 5">
            <a:extLst>
              <a:ext uri="{FF2B5EF4-FFF2-40B4-BE49-F238E27FC236}">
                <a16:creationId xmlns:a16="http://schemas.microsoft.com/office/drawing/2014/main" id="{E20BF3B1-88B7-44A5-B2F5-D0A58B8EE7F7}"/>
              </a:ext>
            </a:extLst>
          </p:cNvPr>
          <p:cNvSpPr/>
          <p:nvPr/>
        </p:nvSpPr>
        <p:spPr>
          <a:xfrm>
            <a:off x="1031631" y="6236675"/>
            <a:ext cx="1828800" cy="55245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535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566786-53AE-4C0F-AAA7-A41A49A92A70}"/>
              </a:ext>
            </a:extLst>
          </p:cNvPr>
          <p:cNvSpPr/>
          <p:nvPr/>
        </p:nvSpPr>
        <p:spPr>
          <a:xfrm>
            <a:off x="5776903" y="2340429"/>
            <a:ext cx="149212" cy="1405078"/>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CAF1B-C93F-41C5-B289-24DB615AACF0}"/>
              </a:ext>
            </a:extLst>
          </p:cNvPr>
          <p:cNvSpPr>
            <a:spLocks noGrp="1"/>
          </p:cNvSpPr>
          <p:nvPr>
            <p:ph type="title"/>
          </p:nvPr>
        </p:nvSpPr>
        <p:spPr/>
        <p:txBody>
          <a:bodyPr>
            <a:normAutofit fontScale="90000"/>
          </a:bodyPr>
          <a:lstStyle/>
          <a:p>
            <a:pPr algn="ctr"/>
            <a:r>
              <a:rPr lang="en-US" dirty="0"/>
              <a:t>Ranking Pool (Resource Concern Met)</a:t>
            </a:r>
          </a:p>
        </p:txBody>
      </p:sp>
      <p:sp>
        <p:nvSpPr>
          <p:cNvPr id="4" name="Slide Number Placeholder 3">
            <a:extLst>
              <a:ext uri="{FF2B5EF4-FFF2-40B4-BE49-F238E27FC236}">
                <a16:creationId xmlns:a16="http://schemas.microsoft.com/office/drawing/2014/main" id="{0A4935CA-6A40-4C65-A6C7-C6CE7EB655FE}"/>
              </a:ext>
            </a:extLst>
          </p:cNvPr>
          <p:cNvSpPr>
            <a:spLocks noGrp="1"/>
          </p:cNvSpPr>
          <p:nvPr>
            <p:ph type="sldNum" sz="quarter" idx="12"/>
          </p:nvPr>
        </p:nvSpPr>
        <p:spPr/>
        <p:txBody>
          <a:bodyPr/>
          <a:lstStyle/>
          <a:p>
            <a:fld id="{4219272A-714B-4394-91B3-C883D28F4F8C}" type="slidenum">
              <a:rPr lang="en-US" smtClean="0"/>
              <a:t>20</a:t>
            </a:fld>
            <a:endParaRPr lang="en-US" dirty="0"/>
          </a:p>
        </p:txBody>
      </p:sp>
      <p:sp>
        <p:nvSpPr>
          <p:cNvPr id="5" name="TextBox 4">
            <a:extLst>
              <a:ext uri="{FF2B5EF4-FFF2-40B4-BE49-F238E27FC236}">
                <a16:creationId xmlns:a16="http://schemas.microsoft.com/office/drawing/2014/main" id="{E62C2732-06FF-4D78-8153-77EFF64E31FF}"/>
              </a:ext>
            </a:extLst>
          </p:cNvPr>
          <p:cNvSpPr txBox="1"/>
          <p:nvPr/>
        </p:nvSpPr>
        <p:spPr>
          <a:xfrm>
            <a:off x="4437214" y="2864799"/>
            <a:ext cx="2078149" cy="369332"/>
          </a:xfrm>
          <a:prstGeom prst="rect">
            <a:avLst/>
          </a:prstGeom>
          <a:noFill/>
        </p:spPr>
        <p:txBody>
          <a:bodyPr wrap="square" rtlCol="0">
            <a:spAutoFit/>
          </a:bodyPr>
          <a:lstStyle/>
          <a:p>
            <a:pPr algn="ctr"/>
            <a:r>
              <a:rPr lang="en-US" dirty="0"/>
              <a:t>Threshold       or</a:t>
            </a:r>
          </a:p>
        </p:txBody>
      </p:sp>
      <p:sp>
        <p:nvSpPr>
          <p:cNvPr id="6" name="TextBox 5">
            <a:extLst>
              <a:ext uri="{FF2B5EF4-FFF2-40B4-BE49-F238E27FC236}">
                <a16:creationId xmlns:a16="http://schemas.microsoft.com/office/drawing/2014/main" id="{BB43FE0B-07B2-4AC1-9A71-63E1B019278C}"/>
              </a:ext>
            </a:extLst>
          </p:cNvPr>
          <p:cNvSpPr txBox="1"/>
          <p:nvPr/>
        </p:nvSpPr>
        <p:spPr>
          <a:xfrm>
            <a:off x="847667" y="2570859"/>
            <a:ext cx="1518139" cy="923330"/>
          </a:xfrm>
          <a:prstGeom prst="rect">
            <a:avLst/>
          </a:prstGeom>
          <a:noFill/>
        </p:spPr>
        <p:txBody>
          <a:bodyPr wrap="square" rtlCol="0">
            <a:spAutoFit/>
          </a:bodyPr>
          <a:lstStyle/>
          <a:p>
            <a:pPr algn="ctr"/>
            <a:r>
              <a:rPr lang="en-US" dirty="0"/>
              <a:t>Existing Condition &amp; Practices</a:t>
            </a:r>
          </a:p>
        </p:txBody>
      </p:sp>
      <p:sp>
        <p:nvSpPr>
          <p:cNvPr id="7" name="TextBox 6">
            <a:extLst>
              <a:ext uri="{FF2B5EF4-FFF2-40B4-BE49-F238E27FC236}">
                <a16:creationId xmlns:a16="http://schemas.microsoft.com/office/drawing/2014/main" id="{2B176179-F010-4DAA-8334-BDB92E4BF82A}"/>
              </a:ext>
            </a:extLst>
          </p:cNvPr>
          <p:cNvSpPr txBox="1"/>
          <p:nvPr/>
        </p:nvSpPr>
        <p:spPr>
          <a:xfrm>
            <a:off x="2733141" y="2587800"/>
            <a:ext cx="1384849" cy="923330"/>
          </a:xfrm>
          <a:prstGeom prst="rect">
            <a:avLst/>
          </a:prstGeom>
          <a:noFill/>
        </p:spPr>
        <p:txBody>
          <a:bodyPr wrap="square" rtlCol="0">
            <a:spAutoFit/>
          </a:bodyPr>
          <a:lstStyle/>
          <a:p>
            <a:pPr algn="ctr"/>
            <a:r>
              <a:rPr lang="en-US" dirty="0"/>
              <a:t>Planned Practice Effects</a:t>
            </a:r>
          </a:p>
        </p:txBody>
      </p:sp>
      <p:sp>
        <p:nvSpPr>
          <p:cNvPr id="8" name="TextBox 7">
            <a:extLst>
              <a:ext uri="{FF2B5EF4-FFF2-40B4-BE49-F238E27FC236}">
                <a16:creationId xmlns:a16="http://schemas.microsoft.com/office/drawing/2014/main" id="{91E150EA-D158-4CF6-A071-B29521A906A8}"/>
              </a:ext>
            </a:extLst>
          </p:cNvPr>
          <p:cNvSpPr txBox="1"/>
          <p:nvPr/>
        </p:nvSpPr>
        <p:spPr>
          <a:xfrm>
            <a:off x="691661" y="1905000"/>
            <a:ext cx="5070619" cy="369332"/>
          </a:xfrm>
          <a:prstGeom prst="rect">
            <a:avLst/>
          </a:prstGeom>
          <a:noFill/>
        </p:spPr>
        <p:txBody>
          <a:bodyPr wrap="none" rtlCol="0">
            <a:spAutoFit/>
          </a:bodyPr>
          <a:lstStyle/>
          <a:p>
            <a:r>
              <a:rPr lang="en-US" b="1" dirty="0"/>
              <a:t>Resource Concern Met (Existing or Planned)</a:t>
            </a:r>
          </a:p>
        </p:txBody>
      </p:sp>
      <p:sp>
        <p:nvSpPr>
          <p:cNvPr id="9" name="TextBox 8">
            <a:extLst>
              <a:ext uri="{FF2B5EF4-FFF2-40B4-BE49-F238E27FC236}">
                <a16:creationId xmlns:a16="http://schemas.microsoft.com/office/drawing/2014/main" id="{434C73ED-0033-4192-A982-8155F4B2B0A0}"/>
              </a:ext>
            </a:extLst>
          </p:cNvPr>
          <p:cNvSpPr txBox="1"/>
          <p:nvPr/>
        </p:nvSpPr>
        <p:spPr>
          <a:xfrm>
            <a:off x="2483147" y="2864799"/>
            <a:ext cx="319318" cy="369332"/>
          </a:xfrm>
          <a:prstGeom prst="rect">
            <a:avLst/>
          </a:prstGeom>
          <a:noFill/>
        </p:spPr>
        <p:txBody>
          <a:bodyPr wrap="none" rtlCol="0">
            <a:spAutoFit/>
          </a:bodyPr>
          <a:lstStyle/>
          <a:p>
            <a:r>
              <a:rPr lang="en-US" b="1" dirty="0"/>
              <a:t>+</a:t>
            </a:r>
          </a:p>
        </p:txBody>
      </p:sp>
      <p:sp>
        <p:nvSpPr>
          <p:cNvPr id="10" name="TextBox 9">
            <a:extLst>
              <a:ext uri="{FF2B5EF4-FFF2-40B4-BE49-F238E27FC236}">
                <a16:creationId xmlns:a16="http://schemas.microsoft.com/office/drawing/2014/main" id="{7624FBF0-AB0B-47D0-929D-3AA14ECCA0B1}"/>
              </a:ext>
            </a:extLst>
          </p:cNvPr>
          <p:cNvSpPr txBox="1"/>
          <p:nvPr/>
        </p:nvSpPr>
        <p:spPr>
          <a:xfrm rot="10800000">
            <a:off x="4135381" y="2864799"/>
            <a:ext cx="319318" cy="369332"/>
          </a:xfrm>
          <a:prstGeom prst="rect">
            <a:avLst/>
          </a:prstGeom>
          <a:noFill/>
        </p:spPr>
        <p:txBody>
          <a:bodyPr wrap="none" rtlCol="0">
            <a:spAutoFit/>
          </a:bodyPr>
          <a:lstStyle/>
          <a:p>
            <a:r>
              <a:rPr lang="en-US" b="1" dirty="0"/>
              <a:t>&lt;</a:t>
            </a:r>
          </a:p>
        </p:txBody>
      </p:sp>
      <p:sp>
        <p:nvSpPr>
          <p:cNvPr id="11" name="Oval 10">
            <a:extLst>
              <a:ext uri="{FF2B5EF4-FFF2-40B4-BE49-F238E27FC236}">
                <a16:creationId xmlns:a16="http://schemas.microsoft.com/office/drawing/2014/main" id="{AE3C3E30-A282-4349-9A45-90FB6913494C}"/>
              </a:ext>
            </a:extLst>
          </p:cNvPr>
          <p:cNvSpPr/>
          <p:nvPr/>
        </p:nvSpPr>
        <p:spPr>
          <a:xfrm>
            <a:off x="6439970" y="2274332"/>
            <a:ext cx="1518139" cy="14929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Planner Override</a:t>
            </a:r>
          </a:p>
        </p:txBody>
      </p:sp>
      <p:sp>
        <p:nvSpPr>
          <p:cNvPr id="12" name="Content Placeholder 2">
            <a:extLst>
              <a:ext uri="{FF2B5EF4-FFF2-40B4-BE49-F238E27FC236}">
                <a16:creationId xmlns:a16="http://schemas.microsoft.com/office/drawing/2014/main" id="{D0BE0AAA-1FD1-486D-A5DF-7FAA3454A96B}"/>
              </a:ext>
            </a:extLst>
          </p:cNvPr>
          <p:cNvSpPr txBox="1">
            <a:spLocks/>
          </p:cNvSpPr>
          <p:nvPr/>
        </p:nvSpPr>
        <p:spPr>
          <a:xfrm>
            <a:off x="728638" y="4046446"/>
            <a:ext cx="7731369" cy="1962079"/>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Resource concern met by program and ranking pool:</a:t>
            </a:r>
          </a:p>
          <a:p>
            <a:pPr marL="342900" indent="-342900">
              <a:lnSpc>
                <a:spcPct val="120000"/>
              </a:lnSpc>
              <a:buFont typeface="Arial" panose="020B0604020202020204" pitchFamily="34" charset="0"/>
              <a:buChar char="•"/>
            </a:pPr>
            <a:r>
              <a:rPr lang="en-US" sz="1800" dirty="0"/>
              <a:t>Planner Overwrite only changed final Y/N Answer, not points</a:t>
            </a:r>
          </a:p>
          <a:p>
            <a:pPr marL="342900" indent="-342900">
              <a:lnSpc>
                <a:spcPct val="120000"/>
              </a:lnSpc>
              <a:buFont typeface="Arial" panose="020B0604020202020204" pitchFamily="34" charset="0"/>
              <a:buChar char="•"/>
            </a:pPr>
            <a:r>
              <a:rPr lang="en-US" sz="1800" dirty="0"/>
              <a:t>May establish program eligibility, such as CSP</a:t>
            </a:r>
          </a:p>
          <a:p>
            <a:pPr marL="342900" indent="-342900">
              <a:lnSpc>
                <a:spcPct val="120000"/>
              </a:lnSpc>
              <a:buFont typeface="Arial" panose="020B0604020202020204" pitchFamily="34" charset="0"/>
              <a:buChar char="•"/>
            </a:pPr>
            <a:r>
              <a:rPr lang="en-US" sz="1800" dirty="0"/>
              <a:t>May garner bonus resource concern points for Planned Condition Meeting Threshold</a:t>
            </a:r>
          </a:p>
        </p:txBody>
      </p:sp>
    </p:spTree>
    <p:extLst>
      <p:ext uri="{BB962C8B-B14F-4D97-AF65-F5344CB8AC3E}">
        <p14:creationId xmlns:p14="http://schemas.microsoft.com/office/powerpoint/2010/main" val="2467208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36BC7C4-7455-4E43-8EE6-CBFD24368325}"/>
              </a:ext>
            </a:extLst>
          </p:cNvPr>
          <p:cNvSpPr/>
          <p:nvPr/>
        </p:nvSpPr>
        <p:spPr>
          <a:xfrm>
            <a:off x="7558921" y="979394"/>
            <a:ext cx="76200" cy="521415"/>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517D2-B5D8-456C-944E-381FE2F040ED}"/>
              </a:ext>
            </a:extLst>
          </p:cNvPr>
          <p:cNvSpPr>
            <a:spLocks noGrp="1"/>
          </p:cNvSpPr>
          <p:nvPr>
            <p:ph type="title"/>
          </p:nvPr>
        </p:nvSpPr>
        <p:spPr>
          <a:xfrm>
            <a:off x="1" y="566615"/>
            <a:ext cx="9143998" cy="934194"/>
          </a:xfrm>
        </p:spPr>
        <p:txBody>
          <a:bodyPr>
            <a:normAutofit fontScale="90000"/>
          </a:bodyPr>
          <a:lstStyle/>
          <a:p>
            <a:pPr algn="ctr"/>
            <a:r>
              <a:rPr lang="en-US" dirty="0"/>
              <a:t>Site Vulnerability</a:t>
            </a:r>
            <a:br>
              <a:rPr lang="en-US" dirty="0"/>
            </a:br>
            <a:r>
              <a:rPr lang="en-US" sz="2000" dirty="0"/>
              <a:t>Impacts risk level to meet planning criteria </a:t>
            </a:r>
            <a:r>
              <a:rPr lang="en-US" sz="2000" u="sng" dirty="0"/>
              <a:t>Threshold</a:t>
            </a:r>
          </a:p>
        </p:txBody>
      </p:sp>
      <p:sp>
        <p:nvSpPr>
          <p:cNvPr id="4" name="Slide Number Placeholder 3">
            <a:extLst>
              <a:ext uri="{FF2B5EF4-FFF2-40B4-BE49-F238E27FC236}">
                <a16:creationId xmlns:a16="http://schemas.microsoft.com/office/drawing/2014/main" id="{0EF9224C-761F-40F8-8715-EA147F5F67C0}"/>
              </a:ext>
            </a:extLst>
          </p:cNvPr>
          <p:cNvSpPr>
            <a:spLocks noGrp="1"/>
          </p:cNvSpPr>
          <p:nvPr>
            <p:ph type="sldNum" sz="quarter" idx="12"/>
          </p:nvPr>
        </p:nvSpPr>
        <p:spPr/>
        <p:txBody>
          <a:bodyPr/>
          <a:lstStyle/>
          <a:p>
            <a:fld id="{4219272A-714B-4394-91B3-C883D28F4F8C}" type="slidenum">
              <a:rPr lang="en-US" smtClean="0"/>
              <a:t>21</a:t>
            </a:fld>
            <a:endParaRPr lang="en-US" dirty="0"/>
          </a:p>
        </p:txBody>
      </p:sp>
      <p:cxnSp>
        <p:nvCxnSpPr>
          <p:cNvPr id="13" name="Straight Connector 12">
            <a:extLst>
              <a:ext uri="{FF2B5EF4-FFF2-40B4-BE49-F238E27FC236}">
                <a16:creationId xmlns:a16="http://schemas.microsoft.com/office/drawing/2014/main" id="{070A52AA-391E-4B09-8016-C288CAE07040}"/>
              </a:ext>
            </a:extLst>
          </p:cNvPr>
          <p:cNvCxnSpPr>
            <a:cxnSpLocks/>
          </p:cNvCxnSpPr>
          <p:nvPr/>
        </p:nvCxnSpPr>
        <p:spPr>
          <a:xfrm>
            <a:off x="666494" y="1649123"/>
            <a:ext cx="0" cy="446645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97713CE-BE94-4600-A9AA-7E2713229E06}"/>
              </a:ext>
            </a:extLst>
          </p:cNvPr>
          <p:cNvSpPr txBox="1"/>
          <p:nvPr/>
        </p:nvSpPr>
        <p:spPr>
          <a:xfrm>
            <a:off x="2181190" y="2308335"/>
            <a:ext cx="1288141" cy="369332"/>
          </a:xfrm>
          <a:prstGeom prst="rect">
            <a:avLst/>
          </a:prstGeom>
          <a:noFill/>
        </p:spPr>
        <p:txBody>
          <a:bodyPr wrap="square" rtlCol="0">
            <a:spAutoFit/>
          </a:bodyPr>
          <a:lstStyle/>
          <a:p>
            <a:r>
              <a:rPr lang="en-US" dirty="0"/>
              <a:t>Ex. Flat</a:t>
            </a:r>
          </a:p>
        </p:txBody>
      </p:sp>
      <p:sp>
        <p:nvSpPr>
          <p:cNvPr id="16" name="TextBox 15">
            <a:extLst>
              <a:ext uri="{FF2B5EF4-FFF2-40B4-BE49-F238E27FC236}">
                <a16:creationId xmlns:a16="http://schemas.microsoft.com/office/drawing/2014/main" id="{EEE7431D-DA98-49E1-91F2-8B44C563E300}"/>
              </a:ext>
            </a:extLst>
          </p:cNvPr>
          <p:cNvSpPr txBox="1"/>
          <p:nvPr/>
        </p:nvSpPr>
        <p:spPr>
          <a:xfrm>
            <a:off x="4267201" y="3803341"/>
            <a:ext cx="1951838" cy="369332"/>
          </a:xfrm>
          <a:prstGeom prst="rect">
            <a:avLst/>
          </a:prstGeom>
          <a:noFill/>
        </p:spPr>
        <p:txBody>
          <a:bodyPr wrap="square" rtlCol="0">
            <a:spAutoFit/>
          </a:bodyPr>
          <a:lstStyle/>
          <a:p>
            <a:r>
              <a:rPr lang="en-US" dirty="0"/>
              <a:t>Ex. Gently rolling</a:t>
            </a:r>
          </a:p>
        </p:txBody>
      </p:sp>
      <p:sp>
        <p:nvSpPr>
          <p:cNvPr id="17" name="TextBox 16">
            <a:extLst>
              <a:ext uri="{FF2B5EF4-FFF2-40B4-BE49-F238E27FC236}">
                <a16:creationId xmlns:a16="http://schemas.microsoft.com/office/drawing/2014/main" id="{3E03A148-4C36-4500-A279-433B7485D1AC}"/>
              </a:ext>
            </a:extLst>
          </p:cNvPr>
          <p:cNvSpPr txBox="1"/>
          <p:nvPr/>
        </p:nvSpPr>
        <p:spPr>
          <a:xfrm>
            <a:off x="6525462" y="5161319"/>
            <a:ext cx="2219318" cy="369332"/>
          </a:xfrm>
          <a:prstGeom prst="rect">
            <a:avLst/>
          </a:prstGeom>
          <a:noFill/>
        </p:spPr>
        <p:txBody>
          <a:bodyPr wrap="square" rtlCol="0">
            <a:spAutoFit/>
          </a:bodyPr>
          <a:lstStyle/>
          <a:p>
            <a:r>
              <a:rPr lang="en-US" dirty="0"/>
              <a:t>Ex. Steep Hillside</a:t>
            </a:r>
          </a:p>
        </p:txBody>
      </p:sp>
      <p:sp>
        <p:nvSpPr>
          <p:cNvPr id="18" name="TextBox 17">
            <a:extLst>
              <a:ext uri="{FF2B5EF4-FFF2-40B4-BE49-F238E27FC236}">
                <a16:creationId xmlns:a16="http://schemas.microsoft.com/office/drawing/2014/main" id="{859A2F15-FDD9-462B-AD9A-85533A5355AE}"/>
              </a:ext>
            </a:extLst>
          </p:cNvPr>
          <p:cNvSpPr txBox="1"/>
          <p:nvPr/>
        </p:nvSpPr>
        <p:spPr>
          <a:xfrm>
            <a:off x="672470" y="2110487"/>
            <a:ext cx="1300356" cy="646331"/>
          </a:xfrm>
          <a:prstGeom prst="rect">
            <a:avLst/>
          </a:prstGeom>
          <a:noFill/>
        </p:spPr>
        <p:txBody>
          <a:bodyPr wrap="none" rtlCol="0">
            <a:spAutoFit/>
          </a:bodyPr>
          <a:lstStyle/>
          <a:p>
            <a:pPr algn="ctr"/>
            <a:r>
              <a:rPr lang="en-US" dirty="0"/>
              <a:t>Low Risk</a:t>
            </a:r>
          </a:p>
          <a:p>
            <a:pPr algn="ctr"/>
            <a:r>
              <a:rPr lang="en-US" dirty="0"/>
              <a:t>(15 Points)</a:t>
            </a:r>
          </a:p>
        </p:txBody>
      </p:sp>
      <p:sp>
        <p:nvSpPr>
          <p:cNvPr id="19" name="TextBox 18">
            <a:extLst>
              <a:ext uri="{FF2B5EF4-FFF2-40B4-BE49-F238E27FC236}">
                <a16:creationId xmlns:a16="http://schemas.microsoft.com/office/drawing/2014/main" id="{02DC590F-9A9C-4219-A1AE-FAFE82414F59}"/>
              </a:ext>
            </a:extLst>
          </p:cNvPr>
          <p:cNvSpPr txBox="1"/>
          <p:nvPr/>
        </p:nvSpPr>
        <p:spPr>
          <a:xfrm>
            <a:off x="1329880" y="3664842"/>
            <a:ext cx="1518364" cy="646331"/>
          </a:xfrm>
          <a:prstGeom prst="rect">
            <a:avLst/>
          </a:prstGeom>
          <a:noFill/>
        </p:spPr>
        <p:txBody>
          <a:bodyPr wrap="none" rtlCol="0">
            <a:spAutoFit/>
          </a:bodyPr>
          <a:lstStyle/>
          <a:p>
            <a:pPr algn="ctr"/>
            <a:r>
              <a:rPr lang="en-US" dirty="0"/>
              <a:t>Medium Risk</a:t>
            </a:r>
          </a:p>
          <a:p>
            <a:pPr algn="ctr"/>
            <a:r>
              <a:rPr lang="en-US" dirty="0"/>
              <a:t>(50 Points)</a:t>
            </a:r>
          </a:p>
        </p:txBody>
      </p:sp>
      <p:sp>
        <p:nvSpPr>
          <p:cNvPr id="20" name="TextBox 19">
            <a:extLst>
              <a:ext uri="{FF2B5EF4-FFF2-40B4-BE49-F238E27FC236}">
                <a16:creationId xmlns:a16="http://schemas.microsoft.com/office/drawing/2014/main" id="{CF28CF74-0CB7-4A1B-92F0-DF2E923D98D3}"/>
              </a:ext>
            </a:extLst>
          </p:cNvPr>
          <p:cNvSpPr txBox="1"/>
          <p:nvPr/>
        </p:nvSpPr>
        <p:spPr>
          <a:xfrm>
            <a:off x="2815709" y="5222620"/>
            <a:ext cx="1300356" cy="646331"/>
          </a:xfrm>
          <a:prstGeom prst="rect">
            <a:avLst/>
          </a:prstGeom>
          <a:noFill/>
        </p:spPr>
        <p:txBody>
          <a:bodyPr wrap="none" rtlCol="0">
            <a:spAutoFit/>
          </a:bodyPr>
          <a:lstStyle/>
          <a:p>
            <a:pPr algn="ctr"/>
            <a:r>
              <a:rPr lang="en-US" dirty="0"/>
              <a:t>High Risk</a:t>
            </a:r>
          </a:p>
          <a:p>
            <a:pPr algn="ctr"/>
            <a:r>
              <a:rPr lang="en-US" dirty="0"/>
              <a:t>(80 Points)</a:t>
            </a:r>
          </a:p>
        </p:txBody>
      </p:sp>
      <p:sp>
        <p:nvSpPr>
          <p:cNvPr id="14" name="Rectangle 13">
            <a:extLst>
              <a:ext uri="{FF2B5EF4-FFF2-40B4-BE49-F238E27FC236}">
                <a16:creationId xmlns:a16="http://schemas.microsoft.com/office/drawing/2014/main" id="{4DF4B93A-B9E6-46D7-81FC-4872C520C10A}"/>
              </a:ext>
            </a:extLst>
          </p:cNvPr>
          <p:cNvSpPr/>
          <p:nvPr/>
        </p:nvSpPr>
        <p:spPr>
          <a:xfrm>
            <a:off x="2016611" y="1649124"/>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04BC028-06F5-4D77-B9C4-38892E8B8DAE}"/>
              </a:ext>
            </a:extLst>
          </p:cNvPr>
          <p:cNvSpPr/>
          <p:nvPr/>
        </p:nvSpPr>
        <p:spPr>
          <a:xfrm>
            <a:off x="4055668" y="3180797"/>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7B39917-FB34-491A-A9D8-0924C9D162B0}"/>
              </a:ext>
            </a:extLst>
          </p:cNvPr>
          <p:cNvSpPr/>
          <p:nvPr/>
        </p:nvSpPr>
        <p:spPr>
          <a:xfrm>
            <a:off x="6269326" y="4576881"/>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321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443DDD-8F31-46F7-85E6-E7A710C780D8}"/>
              </a:ext>
            </a:extLst>
          </p:cNvPr>
          <p:cNvSpPr/>
          <p:nvPr/>
        </p:nvSpPr>
        <p:spPr>
          <a:xfrm>
            <a:off x="691662" y="1649123"/>
            <a:ext cx="1570138" cy="4485901"/>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20 points</a:t>
            </a:r>
          </a:p>
          <a:p>
            <a:pPr algn="ctr"/>
            <a:r>
              <a:rPr lang="en-US" dirty="0"/>
              <a:t>Ex. Medium Residue Crop</a:t>
            </a:r>
          </a:p>
        </p:txBody>
      </p:sp>
      <p:sp>
        <p:nvSpPr>
          <p:cNvPr id="2" name="Title 1">
            <a:extLst>
              <a:ext uri="{FF2B5EF4-FFF2-40B4-BE49-F238E27FC236}">
                <a16:creationId xmlns:a16="http://schemas.microsoft.com/office/drawing/2014/main" id="{C62517D2-B5D8-456C-944E-381FE2F040ED}"/>
              </a:ext>
            </a:extLst>
          </p:cNvPr>
          <p:cNvSpPr>
            <a:spLocks noGrp="1"/>
          </p:cNvSpPr>
          <p:nvPr>
            <p:ph type="title"/>
          </p:nvPr>
        </p:nvSpPr>
        <p:spPr>
          <a:xfrm>
            <a:off x="457200" y="381000"/>
            <a:ext cx="8229600" cy="943708"/>
          </a:xfrm>
        </p:spPr>
        <p:txBody>
          <a:bodyPr>
            <a:normAutofit/>
          </a:bodyPr>
          <a:lstStyle/>
          <a:p>
            <a:pPr algn="ctr"/>
            <a:r>
              <a:rPr lang="en-US" dirty="0"/>
              <a:t>Existing Condition &amp; Practice</a:t>
            </a:r>
          </a:p>
        </p:txBody>
      </p:sp>
      <p:sp>
        <p:nvSpPr>
          <p:cNvPr id="4" name="Slide Number Placeholder 3">
            <a:extLst>
              <a:ext uri="{FF2B5EF4-FFF2-40B4-BE49-F238E27FC236}">
                <a16:creationId xmlns:a16="http://schemas.microsoft.com/office/drawing/2014/main" id="{0EF9224C-761F-40F8-8715-EA147F5F67C0}"/>
              </a:ext>
            </a:extLst>
          </p:cNvPr>
          <p:cNvSpPr>
            <a:spLocks noGrp="1"/>
          </p:cNvSpPr>
          <p:nvPr>
            <p:ph type="sldNum" sz="quarter" idx="12"/>
          </p:nvPr>
        </p:nvSpPr>
        <p:spPr/>
        <p:txBody>
          <a:bodyPr/>
          <a:lstStyle/>
          <a:p>
            <a:fld id="{4219272A-714B-4394-91B3-C883D28F4F8C}" type="slidenum">
              <a:rPr lang="en-US" smtClean="0"/>
              <a:t>22</a:t>
            </a:fld>
            <a:endParaRPr lang="en-US" dirty="0"/>
          </a:p>
        </p:txBody>
      </p:sp>
      <p:cxnSp>
        <p:nvCxnSpPr>
          <p:cNvPr id="13" name="Straight Connector 12">
            <a:extLst>
              <a:ext uri="{FF2B5EF4-FFF2-40B4-BE49-F238E27FC236}">
                <a16:creationId xmlns:a16="http://schemas.microsoft.com/office/drawing/2014/main" id="{070A52AA-391E-4B09-8016-C288CAE07040}"/>
              </a:ext>
            </a:extLst>
          </p:cNvPr>
          <p:cNvCxnSpPr>
            <a:cxnSpLocks/>
          </p:cNvCxnSpPr>
          <p:nvPr/>
        </p:nvCxnSpPr>
        <p:spPr>
          <a:xfrm>
            <a:off x="666494" y="1649123"/>
            <a:ext cx="0" cy="446645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4F0E5624-F7C4-462F-8CCA-AD9050F5F647}"/>
              </a:ext>
            </a:extLst>
          </p:cNvPr>
          <p:cNvSpPr/>
          <p:nvPr/>
        </p:nvSpPr>
        <p:spPr>
          <a:xfrm>
            <a:off x="2261800" y="1649123"/>
            <a:ext cx="1358997" cy="4485901"/>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10 points</a:t>
            </a:r>
          </a:p>
          <a:p>
            <a:pPr algn="ctr"/>
            <a:r>
              <a:rPr lang="en-US" dirty="0"/>
              <a:t>Ex. Filter Strip</a:t>
            </a:r>
          </a:p>
        </p:txBody>
      </p:sp>
      <p:sp>
        <p:nvSpPr>
          <p:cNvPr id="7" name="TextBox 6">
            <a:extLst>
              <a:ext uri="{FF2B5EF4-FFF2-40B4-BE49-F238E27FC236}">
                <a16:creationId xmlns:a16="http://schemas.microsoft.com/office/drawing/2014/main" id="{E024B880-841F-4422-9594-EC77F195C362}"/>
              </a:ext>
            </a:extLst>
          </p:cNvPr>
          <p:cNvSpPr txBox="1"/>
          <p:nvPr/>
        </p:nvSpPr>
        <p:spPr>
          <a:xfrm rot="16200000">
            <a:off x="1273200" y="2202650"/>
            <a:ext cx="1572866" cy="461665"/>
          </a:xfrm>
          <a:prstGeom prst="rect">
            <a:avLst/>
          </a:prstGeom>
          <a:noFill/>
        </p:spPr>
        <p:txBody>
          <a:bodyPr wrap="none" rtlCol="0">
            <a:spAutoFit/>
          </a:bodyPr>
          <a:lstStyle/>
          <a:p>
            <a:r>
              <a:rPr lang="en-US" sz="1200" b="1" dirty="0"/>
              <a:t>15 Point Threshold</a:t>
            </a:r>
          </a:p>
          <a:p>
            <a:pPr algn="ctr"/>
            <a:r>
              <a:rPr lang="en-US" sz="1200" b="1" dirty="0"/>
              <a:t>(Flat)</a:t>
            </a:r>
          </a:p>
        </p:txBody>
      </p:sp>
      <p:sp>
        <p:nvSpPr>
          <p:cNvPr id="23" name="TextBox 22">
            <a:extLst>
              <a:ext uri="{FF2B5EF4-FFF2-40B4-BE49-F238E27FC236}">
                <a16:creationId xmlns:a16="http://schemas.microsoft.com/office/drawing/2014/main" id="{AD850DDE-8B9C-49B8-9590-8B387565CA70}"/>
              </a:ext>
            </a:extLst>
          </p:cNvPr>
          <p:cNvSpPr txBox="1"/>
          <p:nvPr/>
        </p:nvSpPr>
        <p:spPr>
          <a:xfrm rot="16200000">
            <a:off x="3813758" y="3818663"/>
            <a:ext cx="1469120" cy="276999"/>
          </a:xfrm>
          <a:prstGeom prst="rect">
            <a:avLst/>
          </a:prstGeom>
          <a:noFill/>
        </p:spPr>
        <p:txBody>
          <a:bodyPr wrap="none" rtlCol="0">
            <a:spAutoFit/>
          </a:bodyPr>
          <a:lstStyle/>
          <a:p>
            <a:r>
              <a:rPr lang="en-US" sz="1200" dirty="0"/>
              <a:t>50 Point Threshold</a:t>
            </a:r>
          </a:p>
        </p:txBody>
      </p:sp>
      <p:sp>
        <p:nvSpPr>
          <p:cNvPr id="24" name="TextBox 23">
            <a:extLst>
              <a:ext uri="{FF2B5EF4-FFF2-40B4-BE49-F238E27FC236}">
                <a16:creationId xmlns:a16="http://schemas.microsoft.com/office/drawing/2014/main" id="{B8D11389-BB27-4AC0-A735-7758EFD1A7FF}"/>
              </a:ext>
            </a:extLst>
          </p:cNvPr>
          <p:cNvSpPr txBox="1"/>
          <p:nvPr/>
        </p:nvSpPr>
        <p:spPr>
          <a:xfrm rot="16200000">
            <a:off x="5586463" y="5304850"/>
            <a:ext cx="1469120" cy="276999"/>
          </a:xfrm>
          <a:prstGeom prst="rect">
            <a:avLst/>
          </a:prstGeom>
          <a:noFill/>
        </p:spPr>
        <p:txBody>
          <a:bodyPr wrap="none" rtlCol="0">
            <a:spAutoFit/>
          </a:bodyPr>
          <a:lstStyle/>
          <a:p>
            <a:r>
              <a:rPr lang="en-US" sz="1200" dirty="0"/>
              <a:t>80 Point Threshold</a:t>
            </a:r>
          </a:p>
        </p:txBody>
      </p:sp>
      <p:sp>
        <p:nvSpPr>
          <p:cNvPr id="8" name="Rectangle 7">
            <a:extLst>
              <a:ext uri="{FF2B5EF4-FFF2-40B4-BE49-F238E27FC236}">
                <a16:creationId xmlns:a16="http://schemas.microsoft.com/office/drawing/2014/main" id="{465D2BEE-EE65-4531-A173-7FC2798EDCB2}"/>
              </a:ext>
            </a:extLst>
          </p:cNvPr>
          <p:cNvSpPr/>
          <p:nvPr/>
        </p:nvSpPr>
        <p:spPr>
          <a:xfrm>
            <a:off x="3613804" y="3212984"/>
            <a:ext cx="1141821" cy="1538694"/>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8321013-6CF7-4C57-9392-FBC4D001C885}"/>
              </a:ext>
            </a:extLst>
          </p:cNvPr>
          <p:cNvSpPr/>
          <p:nvPr/>
        </p:nvSpPr>
        <p:spPr>
          <a:xfrm>
            <a:off x="3613805" y="4751677"/>
            <a:ext cx="2861281" cy="1383347"/>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5BF447-C2A1-4826-A562-C6A4A0D7D8B8}"/>
              </a:ext>
            </a:extLst>
          </p:cNvPr>
          <p:cNvSpPr txBox="1"/>
          <p:nvPr/>
        </p:nvSpPr>
        <p:spPr>
          <a:xfrm rot="18262923">
            <a:off x="4028086" y="5059462"/>
            <a:ext cx="1814741" cy="584775"/>
          </a:xfrm>
          <a:prstGeom prst="rect">
            <a:avLst/>
          </a:prstGeom>
          <a:noFill/>
        </p:spPr>
        <p:txBody>
          <a:bodyPr vert="horz" wrap="square" rtlCol="0">
            <a:spAutoFit/>
          </a:bodyPr>
          <a:lstStyle/>
          <a:p>
            <a:r>
              <a:rPr lang="en-US" sz="1600" dirty="0"/>
              <a:t>50 Vulnerability Ranking Points</a:t>
            </a:r>
          </a:p>
        </p:txBody>
      </p:sp>
      <p:sp>
        <p:nvSpPr>
          <p:cNvPr id="21" name="TextBox 20">
            <a:extLst>
              <a:ext uri="{FF2B5EF4-FFF2-40B4-BE49-F238E27FC236}">
                <a16:creationId xmlns:a16="http://schemas.microsoft.com/office/drawing/2014/main" id="{6ECB7F27-8BC2-49BB-BB6C-FA3A6D04AD50}"/>
              </a:ext>
            </a:extLst>
          </p:cNvPr>
          <p:cNvSpPr txBox="1"/>
          <p:nvPr/>
        </p:nvSpPr>
        <p:spPr>
          <a:xfrm rot="18126520">
            <a:off x="3305507" y="3567488"/>
            <a:ext cx="1909856" cy="584775"/>
          </a:xfrm>
          <a:prstGeom prst="rect">
            <a:avLst/>
          </a:prstGeom>
          <a:noFill/>
        </p:spPr>
        <p:txBody>
          <a:bodyPr wrap="square" rtlCol="0">
            <a:spAutoFit/>
          </a:bodyPr>
          <a:lstStyle/>
          <a:p>
            <a:r>
              <a:rPr lang="en-US" sz="1600" dirty="0"/>
              <a:t>20 Vulnerability Ranking Points</a:t>
            </a:r>
          </a:p>
        </p:txBody>
      </p:sp>
      <p:sp>
        <p:nvSpPr>
          <p:cNvPr id="30" name="TextBox 29">
            <a:extLst>
              <a:ext uri="{FF2B5EF4-FFF2-40B4-BE49-F238E27FC236}">
                <a16:creationId xmlns:a16="http://schemas.microsoft.com/office/drawing/2014/main" id="{A86F78EA-4B9C-401C-B00B-29976C8E5078}"/>
              </a:ext>
            </a:extLst>
          </p:cNvPr>
          <p:cNvSpPr txBox="1"/>
          <p:nvPr/>
        </p:nvSpPr>
        <p:spPr>
          <a:xfrm rot="16200000">
            <a:off x="4240534" y="3731108"/>
            <a:ext cx="1572866" cy="461665"/>
          </a:xfrm>
          <a:prstGeom prst="rect">
            <a:avLst/>
          </a:prstGeom>
          <a:noFill/>
        </p:spPr>
        <p:txBody>
          <a:bodyPr wrap="none" rtlCol="0">
            <a:spAutoFit/>
          </a:bodyPr>
          <a:lstStyle/>
          <a:p>
            <a:r>
              <a:rPr lang="en-US" sz="1200" b="1" dirty="0"/>
              <a:t>50 Point Threshold</a:t>
            </a:r>
          </a:p>
          <a:p>
            <a:pPr algn="ctr"/>
            <a:r>
              <a:rPr lang="en-US" sz="1200" b="1" dirty="0"/>
              <a:t>(Gently Rolling)</a:t>
            </a:r>
          </a:p>
        </p:txBody>
      </p:sp>
      <p:sp>
        <p:nvSpPr>
          <p:cNvPr id="31" name="TextBox 30">
            <a:extLst>
              <a:ext uri="{FF2B5EF4-FFF2-40B4-BE49-F238E27FC236}">
                <a16:creationId xmlns:a16="http://schemas.microsoft.com/office/drawing/2014/main" id="{1ED1D6ED-759E-4A76-9B9D-A63E0434CB69}"/>
              </a:ext>
            </a:extLst>
          </p:cNvPr>
          <p:cNvSpPr txBox="1"/>
          <p:nvPr/>
        </p:nvSpPr>
        <p:spPr>
          <a:xfrm rot="16200000">
            <a:off x="5993134" y="5231134"/>
            <a:ext cx="1572866" cy="461665"/>
          </a:xfrm>
          <a:prstGeom prst="rect">
            <a:avLst/>
          </a:prstGeom>
          <a:noFill/>
        </p:spPr>
        <p:txBody>
          <a:bodyPr wrap="none" rtlCol="0">
            <a:spAutoFit/>
          </a:bodyPr>
          <a:lstStyle/>
          <a:p>
            <a:pPr algn="ctr"/>
            <a:r>
              <a:rPr lang="en-US" sz="1200" b="1" dirty="0"/>
              <a:t>80 Point Threshold</a:t>
            </a:r>
          </a:p>
          <a:p>
            <a:pPr algn="ctr"/>
            <a:r>
              <a:rPr lang="en-US" sz="1200" b="1" dirty="0"/>
              <a:t>(Steep Hillside)</a:t>
            </a:r>
          </a:p>
        </p:txBody>
      </p:sp>
      <p:sp>
        <p:nvSpPr>
          <p:cNvPr id="32" name="Rectangle 31">
            <a:extLst>
              <a:ext uri="{FF2B5EF4-FFF2-40B4-BE49-F238E27FC236}">
                <a16:creationId xmlns:a16="http://schemas.microsoft.com/office/drawing/2014/main" id="{7CCB089E-2F77-4A5A-8268-10DB84671CBA}"/>
              </a:ext>
            </a:extLst>
          </p:cNvPr>
          <p:cNvSpPr/>
          <p:nvPr/>
        </p:nvSpPr>
        <p:spPr>
          <a:xfrm>
            <a:off x="674473" y="1645919"/>
            <a:ext cx="1124634" cy="1469121"/>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FCBE1E-541B-46E7-94A5-318028DDC8C7}"/>
              </a:ext>
            </a:extLst>
          </p:cNvPr>
          <p:cNvSpPr/>
          <p:nvPr/>
        </p:nvSpPr>
        <p:spPr>
          <a:xfrm rot="18233161">
            <a:off x="474083" y="2055057"/>
            <a:ext cx="1561646" cy="584775"/>
          </a:xfrm>
          <a:prstGeom prst="rect">
            <a:avLst/>
          </a:prstGeom>
        </p:spPr>
        <p:txBody>
          <a:bodyPr wrap="none">
            <a:spAutoFit/>
          </a:bodyPr>
          <a:lstStyle/>
          <a:p>
            <a:r>
              <a:rPr lang="en-US" sz="1600" dirty="0"/>
              <a:t>0 Vulnerability </a:t>
            </a:r>
          </a:p>
          <a:p>
            <a:r>
              <a:rPr lang="en-US" sz="1600" dirty="0"/>
              <a:t>Ranking Points</a:t>
            </a:r>
          </a:p>
        </p:txBody>
      </p:sp>
      <p:sp>
        <p:nvSpPr>
          <p:cNvPr id="36" name="Rectangle 35">
            <a:extLst>
              <a:ext uri="{FF2B5EF4-FFF2-40B4-BE49-F238E27FC236}">
                <a16:creationId xmlns:a16="http://schemas.microsoft.com/office/drawing/2014/main" id="{AD9605C7-CB53-4FD8-B6C3-FF557BD69608}"/>
              </a:ext>
            </a:extLst>
          </p:cNvPr>
          <p:cNvSpPr/>
          <p:nvPr/>
        </p:nvSpPr>
        <p:spPr>
          <a:xfrm>
            <a:off x="659505" y="1295400"/>
            <a:ext cx="1602295" cy="289327"/>
          </a:xfrm>
          <a:prstGeom prst="rect">
            <a:avLst/>
          </a:prstGeom>
          <a:solidFill>
            <a:schemeClr val="bg2">
              <a:lumMod val="50000"/>
            </a:schemeClr>
          </a:solidFill>
          <a:effectLst>
            <a:outerShdw blurRad="40000" dist="23000" dir="5400000" rotWithShape="0">
              <a:schemeClr val="bg2">
                <a:lumMod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Existing Condition</a:t>
            </a:r>
          </a:p>
        </p:txBody>
      </p:sp>
      <p:sp>
        <p:nvSpPr>
          <p:cNvPr id="37" name="Rectangle 36">
            <a:extLst>
              <a:ext uri="{FF2B5EF4-FFF2-40B4-BE49-F238E27FC236}">
                <a16:creationId xmlns:a16="http://schemas.microsoft.com/office/drawing/2014/main" id="{04368B65-3A63-44CB-9C6E-07C2532DB13A}"/>
              </a:ext>
            </a:extLst>
          </p:cNvPr>
          <p:cNvSpPr/>
          <p:nvPr/>
        </p:nvSpPr>
        <p:spPr>
          <a:xfrm>
            <a:off x="2258644" y="1288821"/>
            <a:ext cx="1362154" cy="289327"/>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Existing Practice</a:t>
            </a:r>
          </a:p>
        </p:txBody>
      </p:sp>
      <p:sp>
        <p:nvSpPr>
          <p:cNvPr id="26" name="Rectangle 25">
            <a:extLst>
              <a:ext uri="{FF2B5EF4-FFF2-40B4-BE49-F238E27FC236}">
                <a16:creationId xmlns:a16="http://schemas.microsoft.com/office/drawing/2014/main" id="{31ED6B3D-C8FA-4A26-BE85-EB4BDBAC4082}"/>
              </a:ext>
            </a:extLst>
          </p:cNvPr>
          <p:cNvSpPr/>
          <p:nvPr/>
        </p:nvSpPr>
        <p:spPr>
          <a:xfrm>
            <a:off x="1789101" y="1623963"/>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1B504E4-A648-41C2-98C3-FE5DB21CBB94}"/>
              </a:ext>
            </a:extLst>
          </p:cNvPr>
          <p:cNvSpPr/>
          <p:nvPr/>
        </p:nvSpPr>
        <p:spPr>
          <a:xfrm>
            <a:off x="4698913" y="3206046"/>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8AD730E-7E7B-4FA3-B5CE-5DB1D5BA7AC2}"/>
              </a:ext>
            </a:extLst>
          </p:cNvPr>
          <p:cNvSpPr/>
          <p:nvPr/>
        </p:nvSpPr>
        <p:spPr>
          <a:xfrm>
            <a:off x="6398898" y="4692619"/>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79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F7D67A-72F0-4F69-8D9A-BDBD2EE1F8D5}"/>
              </a:ext>
            </a:extLst>
          </p:cNvPr>
          <p:cNvSpPr/>
          <p:nvPr/>
        </p:nvSpPr>
        <p:spPr>
          <a:xfrm>
            <a:off x="3634618" y="1653886"/>
            <a:ext cx="2356128" cy="4524024"/>
          </a:xfrm>
          <a:prstGeom prst="rect">
            <a:avLst/>
          </a:prstGeom>
          <a:pattFill prst="wdUpDiag">
            <a:fgClr>
              <a:srgbClr val="92D779"/>
            </a:fgClr>
            <a:bgClr>
              <a:schemeClr val="bg1"/>
            </a:bgClr>
          </a:patt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tx1"/>
                </a:solidFill>
              </a:rPr>
              <a:t>Planned Practices</a:t>
            </a:r>
          </a:p>
          <a:p>
            <a:pPr algn="ctr"/>
            <a:r>
              <a:rPr lang="en-US" dirty="0">
                <a:solidFill>
                  <a:schemeClr val="tx1"/>
                </a:solidFill>
              </a:rPr>
              <a:t>40 Points</a:t>
            </a:r>
          </a:p>
          <a:p>
            <a:pPr algn="ctr"/>
            <a:r>
              <a:rPr lang="en-US" dirty="0">
                <a:solidFill>
                  <a:schemeClr val="tx1"/>
                </a:solidFill>
              </a:rPr>
              <a:t>Ex. Cover Crop and Minimal Tillage</a:t>
            </a:r>
          </a:p>
        </p:txBody>
      </p:sp>
      <p:sp>
        <p:nvSpPr>
          <p:cNvPr id="2" name="Title 1">
            <a:extLst>
              <a:ext uri="{FF2B5EF4-FFF2-40B4-BE49-F238E27FC236}">
                <a16:creationId xmlns:a16="http://schemas.microsoft.com/office/drawing/2014/main" id="{59CEA1DA-5306-49B5-8E57-412D61362FFA}"/>
              </a:ext>
            </a:extLst>
          </p:cNvPr>
          <p:cNvSpPr>
            <a:spLocks noGrp="1"/>
          </p:cNvSpPr>
          <p:nvPr>
            <p:ph type="title"/>
          </p:nvPr>
        </p:nvSpPr>
        <p:spPr>
          <a:xfrm>
            <a:off x="261814" y="457200"/>
            <a:ext cx="8229600" cy="943708"/>
          </a:xfrm>
        </p:spPr>
        <p:txBody>
          <a:bodyPr/>
          <a:lstStyle/>
          <a:p>
            <a:pPr algn="ctr"/>
            <a:r>
              <a:rPr lang="en-US" dirty="0"/>
              <a:t>Planned Practices</a:t>
            </a:r>
          </a:p>
        </p:txBody>
      </p:sp>
      <p:sp>
        <p:nvSpPr>
          <p:cNvPr id="4" name="Slide Number Placeholder 3">
            <a:extLst>
              <a:ext uri="{FF2B5EF4-FFF2-40B4-BE49-F238E27FC236}">
                <a16:creationId xmlns:a16="http://schemas.microsoft.com/office/drawing/2014/main" id="{7DE49F19-DB8A-4568-B5E4-A1CF5F8EE517}"/>
              </a:ext>
            </a:extLst>
          </p:cNvPr>
          <p:cNvSpPr>
            <a:spLocks noGrp="1"/>
          </p:cNvSpPr>
          <p:nvPr>
            <p:ph type="sldNum" sz="quarter" idx="12"/>
          </p:nvPr>
        </p:nvSpPr>
        <p:spPr/>
        <p:txBody>
          <a:bodyPr/>
          <a:lstStyle/>
          <a:p>
            <a:fld id="{4219272A-714B-4394-91B3-C883D28F4F8C}" type="slidenum">
              <a:rPr lang="en-US" smtClean="0"/>
              <a:t>23</a:t>
            </a:fld>
            <a:endParaRPr lang="en-US" dirty="0"/>
          </a:p>
        </p:txBody>
      </p:sp>
      <p:sp>
        <p:nvSpPr>
          <p:cNvPr id="5" name="Rectangle 4">
            <a:extLst>
              <a:ext uri="{FF2B5EF4-FFF2-40B4-BE49-F238E27FC236}">
                <a16:creationId xmlns:a16="http://schemas.microsoft.com/office/drawing/2014/main" id="{49FF745D-BFE9-46E6-A10F-B53AA460645B}"/>
              </a:ext>
            </a:extLst>
          </p:cNvPr>
          <p:cNvSpPr/>
          <p:nvPr/>
        </p:nvSpPr>
        <p:spPr>
          <a:xfrm>
            <a:off x="691662" y="1649123"/>
            <a:ext cx="1570138" cy="449929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20 points</a:t>
            </a:r>
          </a:p>
          <a:p>
            <a:pPr algn="ctr"/>
            <a:r>
              <a:rPr lang="en-US" dirty="0"/>
              <a:t>Ex. Medium Residue Crop</a:t>
            </a:r>
          </a:p>
        </p:txBody>
      </p:sp>
      <p:sp>
        <p:nvSpPr>
          <p:cNvPr id="7" name="Rectangle 6">
            <a:extLst>
              <a:ext uri="{FF2B5EF4-FFF2-40B4-BE49-F238E27FC236}">
                <a16:creationId xmlns:a16="http://schemas.microsoft.com/office/drawing/2014/main" id="{5A971175-F1BF-4D59-8049-46D032E61892}"/>
              </a:ext>
            </a:extLst>
          </p:cNvPr>
          <p:cNvSpPr/>
          <p:nvPr/>
        </p:nvSpPr>
        <p:spPr>
          <a:xfrm>
            <a:off x="2261800" y="1649123"/>
            <a:ext cx="1358997" cy="449929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10 points</a:t>
            </a:r>
          </a:p>
          <a:p>
            <a:pPr algn="ctr"/>
            <a:r>
              <a:rPr lang="en-US" dirty="0"/>
              <a:t>Ex. Filter Strip</a:t>
            </a:r>
          </a:p>
        </p:txBody>
      </p:sp>
      <p:sp>
        <p:nvSpPr>
          <p:cNvPr id="9" name="TextBox 8">
            <a:extLst>
              <a:ext uri="{FF2B5EF4-FFF2-40B4-BE49-F238E27FC236}">
                <a16:creationId xmlns:a16="http://schemas.microsoft.com/office/drawing/2014/main" id="{D98A9783-72F2-4749-A5BC-6A81E5289241}"/>
              </a:ext>
            </a:extLst>
          </p:cNvPr>
          <p:cNvSpPr txBox="1"/>
          <p:nvPr/>
        </p:nvSpPr>
        <p:spPr>
          <a:xfrm rot="16200000">
            <a:off x="1273200" y="2202650"/>
            <a:ext cx="1572866" cy="461665"/>
          </a:xfrm>
          <a:prstGeom prst="rect">
            <a:avLst/>
          </a:prstGeom>
          <a:noFill/>
        </p:spPr>
        <p:txBody>
          <a:bodyPr wrap="none" rtlCol="0">
            <a:spAutoFit/>
          </a:bodyPr>
          <a:lstStyle/>
          <a:p>
            <a:r>
              <a:rPr lang="en-US" sz="1200" b="1" dirty="0"/>
              <a:t>15 Point Threshold</a:t>
            </a:r>
          </a:p>
          <a:p>
            <a:pPr algn="ctr"/>
            <a:r>
              <a:rPr lang="en-US" sz="1200" b="1" dirty="0"/>
              <a:t>(Flat)</a:t>
            </a:r>
          </a:p>
        </p:txBody>
      </p:sp>
      <p:sp>
        <p:nvSpPr>
          <p:cNvPr id="10" name="TextBox 9">
            <a:extLst>
              <a:ext uri="{FF2B5EF4-FFF2-40B4-BE49-F238E27FC236}">
                <a16:creationId xmlns:a16="http://schemas.microsoft.com/office/drawing/2014/main" id="{61E2DDB1-D4A2-41C4-BFB0-E955AF0E6D46}"/>
              </a:ext>
            </a:extLst>
          </p:cNvPr>
          <p:cNvSpPr txBox="1"/>
          <p:nvPr/>
        </p:nvSpPr>
        <p:spPr>
          <a:xfrm rot="16200000">
            <a:off x="3813758" y="3818663"/>
            <a:ext cx="1469120" cy="276999"/>
          </a:xfrm>
          <a:prstGeom prst="rect">
            <a:avLst/>
          </a:prstGeom>
          <a:noFill/>
        </p:spPr>
        <p:txBody>
          <a:bodyPr wrap="none" rtlCol="0">
            <a:spAutoFit/>
          </a:bodyPr>
          <a:lstStyle/>
          <a:p>
            <a:r>
              <a:rPr lang="en-US" sz="1200" dirty="0"/>
              <a:t>50 Point Threshold</a:t>
            </a:r>
          </a:p>
        </p:txBody>
      </p:sp>
      <p:sp>
        <p:nvSpPr>
          <p:cNvPr id="11" name="TextBox 10">
            <a:extLst>
              <a:ext uri="{FF2B5EF4-FFF2-40B4-BE49-F238E27FC236}">
                <a16:creationId xmlns:a16="http://schemas.microsoft.com/office/drawing/2014/main" id="{D31CEB1A-D249-4328-AAEF-524791B95F78}"/>
              </a:ext>
            </a:extLst>
          </p:cNvPr>
          <p:cNvSpPr txBox="1"/>
          <p:nvPr/>
        </p:nvSpPr>
        <p:spPr>
          <a:xfrm rot="16200000">
            <a:off x="5586463" y="5304850"/>
            <a:ext cx="1469120" cy="276999"/>
          </a:xfrm>
          <a:prstGeom prst="rect">
            <a:avLst/>
          </a:prstGeom>
          <a:noFill/>
        </p:spPr>
        <p:txBody>
          <a:bodyPr wrap="none" rtlCol="0">
            <a:spAutoFit/>
          </a:bodyPr>
          <a:lstStyle/>
          <a:p>
            <a:r>
              <a:rPr lang="en-US" sz="1200" dirty="0"/>
              <a:t>80 Point Threshold</a:t>
            </a:r>
          </a:p>
        </p:txBody>
      </p:sp>
      <p:sp>
        <p:nvSpPr>
          <p:cNvPr id="12" name="Rectangle 11">
            <a:extLst>
              <a:ext uri="{FF2B5EF4-FFF2-40B4-BE49-F238E27FC236}">
                <a16:creationId xmlns:a16="http://schemas.microsoft.com/office/drawing/2014/main" id="{E4473F92-1B4E-4435-B528-87069C166774}"/>
              </a:ext>
            </a:extLst>
          </p:cNvPr>
          <p:cNvSpPr/>
          <p:nvPr/>
        </p:nvSpPr>
        <p:spPr>
          <a:xfrm>
            <a:off x="3613804" y="3212984"/>
            <a:ext cx="1141821" cy="1538694"/>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DD2661-9DC6-4A50-8F8D-C60B2B174EF1}"/>
              </a:ext>
            </a:extLst>
          </p:cNvPr>
          <p:cNvSpPr/>
          <p:nvPr/>
        </p:nvSpPr>
        <p:spPr>
          <a:xfrm>
            <a:off x="3613805" y="4751677"/>
            <a:ext cx="2861281" cy="1363897"/>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596A4D-6D2E-4512-B070-A04C4573F15C}"/>
              </a:ext>
            </a:extLst>
          </p:cNvPr>
          <p:cNvSpPr/>
          <p:nvPr/>
        </p:nvSpPr>
        <p:spPr>
          <a:xfrm>
            <a:off x="4709723" y="3212984"/>
            <a:ext cx="113803" cy="15295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0A371F-7BDD-4DDB-8642-8BAAC37CF86C}"/>
              </a:ext>
            </a:extLst>
          </p:cNvPr>
          <p:cNvSpPr txBox="1"/>
          <p:nvPr/>
        </p:nvSpPr>
        <p:spPr>
          <a:xfrm rot="18126520">
            <a:off x="3305507" y="3567488"/>
            <a:ext cx="1909856" cy="584775"/>
          </a:xfrm>
          <a:prstGeom prst="rect">
            <a:avLst/>
          </a:prstGeom>
          <a:noFill/>
        </p:spPr>
        <p:txBody>
          <a:bodyPr wrap="square" rtlCol="0">
            <a:spAutoFit/>
          </a:bodyPr>
          <a:lstStyle/>
          <a:p>
            <a:r>
              <a:rPr lang="en-US" sz="1600" dirty="0"/>
              <a:t>20 Vulnerability Ranking Points</a:t>
            </a:r>
          </a:p>
        </p:txBody>
      </p:sp>
      <p:sp>
        <p:nvSpPr>
          <p:cNvPr id="17" name="TextBox 16">
            <a:extLst>
              <a:ext uri="{FF2B5EF4-FFF2-40B4-BE49-F238E27FC236}">
                <a16:creationId xmlns:a16="http://schemas.microsoft.com/office/drawing/2014/main" id="{5803EE04-FA28-4183-96C7-1B573EE4B048}"/>
              </a:ext>
            </a:extLst>
          </p:cNvPr>
          <p:cNvSpPr txBox="1"/>
          <p:nvPr/>
        </p:nvSpPr>
        <p:spPr>
          <a:xfrm rot="16200000">
            <a:off x="4240534" y="3731108"/>
            <a:ext cx="1572866" cy="461665"/>
          </a:xfrm>
          <a:prstGeom prst="rect">
            <a:avLst/>
          </a:prstGeom>
          <a:noFill/>
        </p:spPr>
        <p:txBody>
          <a:bodyPr wrap="none" rtlCol="0">
            <a:spAutoFit/>
          </a:bodyPr>
          <a:lstStyle/>
          <a:p>
            <a:r>
              <a:rPr lang="en-US" sz="1200" b="1" dirty="0"/>
              <a:t>50 Point Threshold</a:t>
            </a:r>
          </a:p>
          <a:p>
            <a:pPr algn="ctr"/>
            <a:r>
              <a:rPr lang="en-US" sz="1200" b="1" dirty="0"/>
              <a:t>(Gently Rolling)</a:t>
            </a:r>
          </a:p>
        </p:txBody>
      </p:sp>
      <p:sp>
        <p:nvSpPr>
          <p:cNvPr id="18" name="TextBox 17">
            <a:extLst>
              <a:ext uri="{FF2B5EF4-FFF2-40B4-BE49-F238E27FC236}">
                <a16:creationId xmlns:a16="http://schemas.microsoft.com/office/drawing/2014/main" id="{8A1B9BB3-7253-4E3F-8366-3FAB2B958571}"/>
              </a:ext>
            </a:extLst>
          </p:cNvPr>
          <p:cNvSpPr txBox="1"/>
          <p:nvPr/>
        </p:nvSpPr>
        <p:spPr>
          <a:xfrm rot="16200000">
            <a:off x="5993134" y="5231134"/>
            <a:ext cx="1572866" cy="461665"/>
          </a:xfrm>
          <a:prstGeom prst="rect">
            <a:avLst/>
          </a:prstGeom>
          <a:noFill/>
        </p:spPr>
        <p:txBody>
          <a:bodyPr wrap="none" rtlCol="0">
            <a:spAutoFit/>
          </a:bodyPr>
          <a:lstStyle/>
          <a:p>
            <a:pPr algn="ctr"/>
            <a:r>
              <a:rPr lang="en-US" sz="1200" b="1" dirty="0"/>
              <a:t>80 Point Threshold</a:t>
            </a:r>
          </a:p>
          <a:p>
            <a:pPr algn="ctr"/>
            <a:r>
              <a:rPr lang="en-US" sz="1200" b="1" dirty="0"/>
              <a:t>(Steep Hillside)</a:t>
            </a:r>
          </a:p>
        </p:txBody>
      </p:sp>
      <p:sp>
        <p:nvSpPr>
          <p:cNvPr id="19" name="Rectangle 18">
            <a:extLst>
              <a:ext uri="{FF2B5EF4-FFF2-40B4-BE49-F238E27FC236}">
                <a16:creationId xmlns:a16="http://schemas.microsoft.com/office/drawing/2014/main" id="{33F6BB2B-9705-489F-9F70-B53498B718E3}"/>
              </a:ext>
            </a:extLst>
          </p:cNvPr>
          <p:cNvSpPr/>
          <p:nvPr/>
        </p:nvSpPr>
        <p:spPr>
          <a:xfrm>
            <a:off x="674473" y="1645919"/>
            <a:ext cx="1124634" cy="1469121"/>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89A4C5-2669-4C55-A6DC-2B2C74ED1A20}"/>
              </a:ext>
            </a:extLst>
          </p:cNvPr>
          <p:cNvSpPr/>
          <p:nvPr/>
        </p:nvSpPr>
        <p:spPr>
          <a:xfrm rot="18233161">
            <a:off x="474083" y="2055057"/>
            <a:ext cx="1561646" cy="584775"/>
          </a:xfrm>
          <a:prstGeom prst="rect">
            <a:avLst/>
          </a:prstGeom>
        </p:spPr>
        <p:txBody>
          <a:bodyPr wrap="none">
            <a:spAutoFit/>
          </a:bodyPr>
          <a:lstStyle/>
          <a:p>
            <a:r>
              <a:rPr lang="en-US" sz="1600" dirty="0"/>
              <a:t>0 Vulnerability </a:t>
            </a:r>
          </a:p>
          <a:p>
            <a:r>
              <a:rPr lang="en-US" sz="1600" dirty="0"/>
              <a:t>Ranking Points</a:t>
            </a:r>
          </a:p>
        </p:txBody>
      </p:sp>
      <p:sp>
        <p:nvSpPr>
          <p:cNvPr id="25" name="TextBox 24">
            <a:extLst>
              <a:ext uri="{FF2B5EF4-FFF2-40B4-BE49-F238E27FC236}">
                <a16:creationId xmlns:a16="http://schemas.microsoft.com/office/drawing/2014/main" id="{A2D5375E-7867-44C0-9627-212DFA9933EE}"/>
              </a:ext>
            </a:extLst>
          </p:cNvPr>
          <p:cNvSpPr txBox="1"/>
          <p:nvPr/>
        </p:nvSpPr>
        <p:spPr>
          <a:xfrm rot="18126520">
            <a:off x="4010648" y="4996985"/>
            <a:ext cx="1909856" cy="584775"/>
          </a:xfrm>
          <a:prstGeom prst="rect">
            <a:avLst/>
          </a:prstGeom>
          <a:noFill/>
        </p:spPr>
        <p:txBody>
          <a:bodyPr wrap="square" rtlCol="0">
            <a:spAutoFit/>
          </a:bodyPr>
          <a:lstStyle/>
          <a:p>
            <a:r>
              <a:rPr lang="en-US" sz="1600" dirty="0"/>
              <a:t>50 Vulnerability Ranking Points</a:t>
            </a:r>
          </a:p>
        </p:txBody>
      </p:sp>
      <p:cxnSp>
        <p:nvCxnSpPr>
          <p:cNvPr id="6" name="Straight Connector 5">
            <a:extLst>
              <a:ext uri="{FF2B5EF4-FFF2-40B4-BE49-F238E27FC236}">
                <a16:creationId xmlns:a16="http://schemas.microsoft.com/office/drawing/2014/main" id="{790B3991-A85B-4420-A80C-74033A6EC4D6}"/>
              </a:ext>
            </a:extLst>
          </p:cNvPr>
          <p:cNvCxnSpPr>
            <a:cxnSpLocks/>
          </p:cNvCxnSpPr>
          <p:nvPr/>
        </p:nvCxnSpPr>
        <p:spPr>
          <a:xfrm>
            <a:off x="666494" y="1649123"/>
            <a:ext cx="0" cy="449929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A7F6AAD6-DA4E-4020-ABBE-F99BD57085B3}"/>
              </a:ext>
            </a:extLst>
          </p:cNvPr>
          <p:cNvSpPr/>
          <p:nvPr/>
        </p:nvSpPr>
        <p:spPr>
          <a:xfrm>
            <a:off x="659506" y="1295400"/>
            <a:ext cx="1602294" cy="289327"/>
          </a:xfrm>
          <a:prstGeom prst="rect">
            <a:avLst/>
          </a:prstGeom>
          <a:solidFill>
            <a:schemeClr val="bg2">
              <a:lumMod val="50000"/>
            </a:schemeClr>
          </a:solidFill>
          <a:effectLst>
            <a:outerShdw blurRad="40000" dist="23000" dir="5400000" rotWithShape="0">
              <a:schemeClr val="bg2">
                <a:lumMod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Existing Condition</a:t>
            </a:r>
          </a:p>
        </p:txBody>
      </p:sp>
      <p:sp>
        <p:nvSpPr>
          <p:cNvPr id="29" name="Rectangle 28">
            <a:extLst>
              <a:ext uri="{FF2B5EF4-FFF2-40B4-BE49-F238E27FC236}">
                <a16:creationId xmlns:a16="http://schemas.microsoft.com/office/drawing/2014/main" id="{1E41C1F4-CE10-4CA8-8A34-370A50F9B501}"/>
              </a:ext>
            </a:extLst>
          </p:cNvPr>
          <p:cNvSpPr/>
          <p:nvPr/>
        </p:nvSpPr>
        <p:spPr>
          <a:xfrm>
            <a:off x="2258643" y="1288821"/>
            <a:ext cx="1375975" cy="289327"/>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Existing Practice</a:t>
            </a:r>
          </a:p>
        </p:txBody>
      </p:sp>
      <p:sp>
        <p:nvSpPr>
          <p:cNvPr id="30" name="Rectangle 29">
            <a:extLst>
              <a:ext uri="{FF2B5EF4-FFF2-40B4-BE49-F238E27FC236}">
                <a16:creationId xmlns:a16="http://schemas.microsoft.com/office/drawing/2014/main" id="{1CE5A85D-A9B9-4ACA-A38D-6AF624567621}"/>
              </a:ext>
            </a:extLst>
          </p:cNvPr>
          <p:cNvSpPr/>
          <p:nvPr/>
        </p:nvSpPr>
        <p:spPr>
          <a:xfrm>
            <a:off x="3657600" y="1295400"/>
            <a:ext cx="2350438" cy="289327"/>
          </a:xfrm>
          <a:prstGeom prst="rect">
            <a:avLst/>
          </a:prstGeom>
          <a:pattFill prst="wdUpDiag">
            <a:fgClr>
              <a:srgbClr val="92D779"/>
            </a:fgClr>
            <a:bgClr>
              <a:schemeClr val="bg1"/>
            </a:bgClr>
          </a:pattFill>
          <a:ln>
            <a:solidFill>
              <a:schemeClr val="accent1">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Planned Practices</a:t>
            </a:r>
          </a:p>
        </p:txBody>
      </p:sp>
      <p:sp>
        <p:nvSpPr>
          <p:cNvPr id="26" name="Rectangle 25">
            <a:extLst>
              <a:ext uri="{FF2B5EF4-FFF2-40B4-BE49-F238E27FC236}">
                <a16:creationId xmlns:a16="http://schemas.microsoft.com/office/drawing/2014/main" id="{32B9F794-9D2D-4966-AAF9-F4D79A551D33}"/>
              </a:ext>
            </a:extLst>
          </p:cNvPr>
          <p:cNvSpPr/>
          <p:nvPr/>
        </p:nvSpPr>
        <p:spPr>
          <a:xfrm>
            <a:off x="1755772" y="1625928"/>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3382938-D338-477B-A1B8-55B7BCA3C883}"/>
              </a:ext>
            </a:extLst>
          </p:cNvPr>
          <p:cNvSpPr/>
          <p:nvPr/>
        </p:nvSpPr>
        <p:spPr>
          <a:xfrm>
            <a:off x="4698913" y="3206046"/>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4884753-9E01-4CCE-832E-772F48F4A986}"/>
              </a:ext>
            </a:extLst>
          </p:cNvPr>
          <p:cNvSpPr/>
          <p:nvPr/>
        </p:nvSpPr>
        <p:spPr>
          <a:xfrm>
            <a:off x="6406908" y="4692619"/>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4786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4CC0-AA52-43DE-A299-A866EC590C08}"/>
              </a:ext>
            </a:extLst>
          </p:cNvPr>
          <p:cNvSpPr>
            <a:spLocks noGrp="1"/>
          </p:cNvSpPr>
          <p:nvPr>
            <p:ph type="title"/>
          </p:nvPr>
        </p:nvSpPr>
        <p:spPr/>
        <p:txBody>
          <a:bodyPr/>
          <a:lstStyle/>
          <a:p>
            <a:r>
              <a:rPr lang="en-US" dirty="0"/>
              <a:t>Example</a:t>
            </a:r>
          </a:p>
        </p:txBody>
      </p:sp>
      <p:graphicFrame>
        <p:nvGraphicFramePr>
          <p:cNvPr id="5" name="Content Placeholder 4">
            <a:extLst>
              <a:ext uri="{FF2B5EF4-FFF2-40B4-BE49-F238E27FC236}">
                <a16:creationId xmlns:a16="http://schemas.microsoft.com/office/drawing/2014/main" id="{9F155522-DF7A-44A2-A310-718CD81A7842}"/>
              </a:ext>
            </a:extLst>
          </p:cNvPr>
          <p:cNvGraphicFramePr>
            <a:graphicFrameLocks noGrp="1"/>
          </p:cNvGraphicFramePr>
          <p:nvPr>
            <p:ph idx="1"/>
            <p:extLst>
              <p:ext uri="{D42A27DB-BD31-4B8C-83A1-F6EECF244321}">
                <p14:modId xmlns:p14="http://schemas.microsoft.com/office/powerpoint/2010/main" val="4202338644"/>
              </p:ext>
            </p:extLst>
          </p:nvPr>
        </p:nvGraphicFramePr>
        <p:xfrm>
          <a:off x="261938" y="1600200"/>
          <a:ext cx="8501062" cy="4572000"/>
        </p:xfrm>
        <a:graphic>
          <a:graphicData uri="http://schemas.openxmlformats.org/drawingml/2006/table">
            <a:tbl>
              <a:tblPr firstRow="1" bandRow="1">
                <a:tableStyleId>{5C22544A-7EE6-4342-B048-85BDC9FD1C3A}</a:tableStyleId>
              </a:tblPr>
              <a:tblGrid>
                <a:gridCol w="2481262">
                  <a:extLst>
                    <a:ext uri="{9D8B030D-6E8A-4147-A177-3AD203B41FA5}">
                      <a16:colId xmlns:a16="http://schemas.microsoft.com/office/drawing/2014/main" val="367787243"/>
                    </a:ext>
                  </a:extLst>
                </a:gridCol>
                <a:gridCol w="1676400">
                  <a:extLst>
                    <a:ext uri="{9D8B030D-6E8A-4147-A177-3AD203B41FA5}">
                      <a16:colId xmlns:a16="http://schemas.microsoft.com/office/drawing/2014/main" val="3190761193"/>
                    </a:ext>
                  </a:extLst>
                </a:gridCol>
                <a:gridCol w="1447800">
                  <a:extLst>
                    <a:ext uri="{9D8B030D-6E8A-4147-A177-3AD203B41FA5}">
                      <a16:colId xmlns:a16="http://schemas.microsoft.com/office/drawing/2014/main" val="1925562979"/>
                    </a:ext>
                  </a:extLst>
                </a:gridCol>
                <a:gridCol w="1563708">
                  <a:extLst>
                    <a:ext uri="{9D8B030D-6E8A-4147-A177-3AD203B41FA5}">
                      <a16:colId xmlns:a16="http://schemas.microsoft.com/office/drawing/2014/main" val="3628013709"/>
                    </a:ext>
                  </a:extLst>
                </a:gridCol>
                <a:gridCol w="1331892">
                  <a:extLst>
                    <a:ext uri="{9D8B030D-6E8A-4147-A177-3AD203B41FA5}">
                      <a16:colId xmlns:a16="http://schemas.microsoft.com/office/drawing/2014/main" val="1772054997"/>
                    </a:ext>
                  </a:extLst>
                </a:gridCol>
              </a:tblGrid>
              <a:tr h="370840">
                <a:tc>
                  <a:txBody>
                    <a:bodyPr/>
                    <a:lstStyle/>
                    <a:p>
                      <a:endParaRPr lang="en-US" dirty="0"/>
                    </a:p>
                  </a:txBody>
                  <a:tcPr/>
                </a:tc>
                <a:tc>
                  <a:txBody>
                    <a:bodyPr/>
                    <a:lstStyle/>
                    <a:p>
                      <a:pPr algn="ctr"/>
                      <a:r>
                        <a:rPr lang="en-US" dirty="0"/>
                        <a:t>Water Erosion</a:t>
                      </a:r>
                    </a:p>
                  </a:txBody>
                  <a:tcPr/>
                </a:tc>
                <a:tc>
                  <a:txBody>
                    <a:bodyPr/>
                    <a:lstStyle/>
                    <a:p>
                      <a:pPr algn="ctr"/>
                      <a:r>
                        <a:rPr lang="en-US" dirty="0"/>
                        <a:t>Wind Erosion</a:t>
                      </a:r>
                    </a:p>
                  </a:txBody>
                  <a:tcPr/>
                </a:tc>
                <a:tc>
                  <a:txBody>
                    <a:bodyPr/>
                    <a:lstStyle/>
                    <a:p>
                      <a:pPr algn="ctr"/>
                      <a:r>
                        <a:rPr lang="en-US" dirty="0"/>
                        <a:t>Sediment</a:t>
                      </a:r>
                    </a:p>
                  </a:txBody>
                  <a:tcPr/>
                </a:tc>
                <a:tc>
                  <a:txBody>
                    <a:bodyPr/>
                    <a:lstStyle/>
                    <a:p>
                      <a:pPr algn="ctr"/>
                      <a:r>
                        <a:rPr lang="en-US" dirty="0"/>
                        <a:t>Nitrogen Surface Water</a:t>
                      </a:r>
                    </a:p>
                  </a:txBody>
                  <a:tcPr/>
                </a:tc>
                <a:extLst>
                  <a:ext uri="{0D108BD9-81ED-4DB2-BD59-A6C34878D82A}">
                    <a16:rowId xmlns:a16="http://schemas.microsoft.com/office/drawing/2014/main" val="415427499"/>
                  </a:ext>
                </a:extLst>
              </a:tr>
              <a:tr h="121920">
                <a:tc>
                  <a:txBody>
                    <a:bodyPr/>
                    <a:lstStyle/>
                    <a:p>
                      <a:r>
                        <a:rPr lang="en-US" dirty="0">
                          <a:solidFill>
                            <a:srgbClr val="0070C0"/>
                          </a:solidFill>
                        </a:rPr>
                        <a:t>Threshold</a:t>
                      </a:r>
                    </a:p>
                  </a:txBody>
                  <a:tcPr/>
                </a:tc>
                <a:tc>
                  <a:txBody>
                    <a:bodyPr/>
                    <a:lstStyle/>
                    <a:p>
                      <a:pPr algn="ctr"/>
                      <a:r>
                        <a:rPr lang="en-US" b="1" dirty="0">
                          <a:solidFill>
                            <a:srgbClr val="0070C0"/>
                          </a:solidFill>
                        </a:rPr>
                        <a:t>50</a:t>
                      </a:r>
                    </a:p>
                  </a:txBody>
                  <a:tcPr/>
                </a:tc>
                <a:tc>
                  <a:txBody>
                    <a:bodyPr/>
                    <a:lstStyle/>
                    <a:p>
                      <a:pPr algn="ctr"/>
                      <a:r>
                        <a:rPr lang="en-US" b="1" dirty="0">
                          <a:solidFill>
                            <a:srgbClr val="0070C0"/>
                          </a:solidFill>
                        </a:rPr>
                        <a:t>10</a:t>
                      </a:r>
                    </a:p>
                  </a:txBody>
                  <a:tcPr/>
                </a:tc>
                <a:tc>
                  <a:txBody>
                    <a:bodyPr/>
                    <a:lstStyle/>
                    <a:p>
                      <a:pPr algn="ctr"/>
                      <a:r>
                        <a:rPr lang="en-US" b="1" dirty="0">
                          <a:solidFill>
                            <a:srgbClr val="0070C0"/>
                          </a:solidFill>
                        </a:rPr>
                        <a:t>50</a:t>
                      </a:r>
                    </a:p>
                  </a:txBody>
                  <a:tcPr/>
                </a:tc>
                <a:tc>
                  <a:txBody>
                    <a:bodyPr/>
                    <a:lstStyle/>
                    <a:p>
                      <a:pPr algn="ctr"/>
                      <a:r>
                        <a:rPr lang="en-US" b="1" dirty="0">
                          <a:solidFill>
                            <a:srgbClr val="0070C0"/>
                          </a:solidFill>
                        </a:rPr>
                        <a:t>40</a:t>
                      </a:r>
                    </a:p>
                  </a:txBody>
                  <a:tcPr/>
                </a:tc>
                <a:extLst>
                  <a:ext uri="{0D108BD9-81ED-4DB2-BD59-A6C34878D82A}">
                    <a16:rowId xmlns:a16="http://schemas.microsoft.com/office/drawing/2014/main" val="3238193166"/>
                  </a:ext>
                </a:extLst>
              </a:tr>
              <a:tr h="121920">
                <a:tc>
                  <a:txBody>
                    <a:bodyPr/>
                    <a:lstStyle/>
                    <a:p>
                      <a:r>
                        <a:rPr lang="en-US" dirty="0">
                          <a:solidFill>
                            <a:schemeClr val="accent3">
                              <a:lumMod val="50000"/>
                            </a:schemeClr>
                          </a:solidFill>
                        </a:rPr>
                        <a:t>Existing Condition</a:t>
                      </a:r>
                    </a:p>
                  </a:txBody>
                  <a:tcPr/>
                </a:tc>
                <a:tc>
                  <a:txBody>
                    <a:bodyPr/>
                    <a:lstStyle/>
                    <a:p>
                      <a:pPr algn="ctr"/>
                      <a:endParaRPr lang="en-US" b="1" dirty="0">
                        <a:solidFill>
                          <a:schemeClr val="accent3">
                            <a:lumMod val="50000"/>
                          </a:schemeClr>
                        </a:solidFill>
                      </a:endParaRPr>
                    </a:p>
                  </a:txBody>
                  <a:tcPr/>
                </a:tc>
                <a:tc>
                  <a:txBody>
                    <a:bodyPr/>
                    <a:lstStyle/>
                    <a:p>
                      <a:pPr algn="ctr"/>
                      <a:endParaRPr lang="en-US" b="1">
                        <a:solidFill>
                          <a:schemeClr val="accent3">
                            <a:lumMod val="50000"/>
                          </a:schemeClr>
                        </a:solidFill>
                      </a:endParaRPr>
                    </a:p>
                  </a:txBody>
                  <a:tcPr/>
                </a:tc>
                <a:tc>
                  <a:txBody>
                    <a:bodyPr/>
                    <a:lstStyle/>
                    <a:p>
                      <a:pPr algn="ctr"/>
                      <a:endParaRPr lang="en-US" b="1">
                        <a:solidFill>
                          <a:schemeClr val="accent3">
                            <a:lumMod val="50000"/>
                          </a:schemeClr>
                        </a:solidFill>
                      </a:endParaRPr>
                    </a:p>
                  </a:txBody>
                  <a:tcPr/>
                </a:tc>
                <a:tc>
                  <a:txBody>
                    <a:bodyPr/>
                    <a:lstStyle/>
                    <a:p>
                      <a:pPr algn="ctr"/>
                      <a:endParaRPr lang="en-US" b="1" dirty="0">
                        <a:solidFill>
                          <a:schemeClr val="accent3">
                            <a:lumMod val="50000"/>
                          </a:schemeClr>
                        </a:solidFill>
                      </a:endParaRPr>
                    </a:p>
                  </a:txBody>
                  <a:tcPr/>
                </a:tc>
                <a:extLst>
                  <a:ext uri="{0D108BD9-81ED-4DB2-BD59-A6C34878D82A}">
                    <a16:rowId xmlns:a16="http://schemas.microsoft.com/office/drawing/2014/main" val="2176601187"/>
                  </a:ext>
                </a:extLst>
              </a:tr>
              <a:tr h="273050">
                <a:tc>
                  <a:txBody>
                    <a:bodyPr/>
                    <a:lstStyle/>
                    <a:p>
                      <a:pPr algn="r" fontAlgn="ctr"/>
                      <a:r>
                        <a:rPr lang="en-US" sz="1800" b="0" i="0" u="none" strike="noStrike" dirty="0">
                          <a:solidFill>
                            <a:schemeClr val="accent3">
                              <a:lumMod val="50000"/>
                            </a:schemeClr>
                          </a:solidFill>
                          <a:effectLst/>
                          <a:latin typeface="Calibri" panose="020F0502020204030204" pitchFamily="34" charset="0"/>
                        </a:rPr>
                        <a:t>Low Residue </a:t>
                      </a:r>
                    </a:p>
                  </a:txBody>
                  <a:tcPr marL="9525" marR="9525" marT="9525" marB="0" anchor="ctr"/>
                </a:tc>
                <a:tc>
                  <a:txBody>
                    <a:bodyPr/>
                    <a:lstStyle/>
                    <a:p>
                      <a:pPr algn="ctr"/>
                      <a:r>
                        <a:rPr lang="en-US" b="1" dirty="0">
                          <a:solidFill>
                            <a:schemeClr val="accent3">
                              <a:lumMod val="50000"/>
                            </a:schemeClr>
                          </a:solidFill>
                        </a:rPr>
                        <a:t>20</a:t>
                      </a:r>
                    </a:p>
                  </a:txBody>
                  <a:tcPr/>
                </a:tc>
                <a:tc>
                  <a:txBody>
                    <a:bodyPr/>
                    <a:lstStyle/>
                    <a:p>
                      <a:pPr algn="ctr"/>
                      <a:r>
                        <a:rPr lang="en-US" b="1" dirty="0">
                          <a:solidFill>
                            <a:schemeClr val="accent3">
                              <a:lumMod val="50000"/>
                            </a:schemeClr>
                          </a:solidFill>
                        </a:rPr>
                        <a:t>10</a:t>
                      </a:r>
                    </a:p>
                  </a:txBody>
                  <a:tcPr/>
                </a:tc>
                <a:tc>
                  <a:txBody>
                    <a:bodyPr/>
                    <a:lstStyle/>
                    <a:p>
                      <a:pPr algn="ctr"/>
                      <a:r>
                        <a:rPr lang="en-US" b="1" dirty="0">
                          <a:solidFill>
                            <a:schemeClr val="accent3">
                              <a:lumMod val="50000"/>
                            </a:schemeClr>
                          </a:solidFill>
                        </a:rPr>
                        <a:t>10</a:t>
                      </a:r>
                    </a:p>
                  </a:txBody>
                  <a:tcPr/>
                </a:tc>
                <a:tc>
                  <a:txBody>
                    <a:bodyPr/>
                    <a:lstStyle/>
                    <a:p>
                      <a:pPr algn="ctr"/>
                      <a:r>
                        <a:rPr lang="en-US" b="1" dirty="0">
                          <a:solidFill>
                            <a:schemeClr val="accent3">
                              <a:lumMod val="50000"/>
                            </a:schemeClr>
                          </a:solidFill>
                        </a:rPr>
                        <a:t>10</a:t>
                      </a:r>
                    </a:p>
                  </a:txBody>
                  <a:tcPr/>
                </a:tc>
                <a:extLst>
                  <a:ext uri="{0D108BD9-81ED-4DB2-BD59-A6C34878D82A}">
                    <a16:rowId xmlns:a16="http://schemas.microsoft.com/office/drawing/2014/main" val="2347225353"/>
                  </a:ext>
                </a:extLst>
              </a:tr>
              <a:tr h="180340">
                <a:tc>
                  <a:txBody>
                    <a:bodyPr/>
                    <a:lstStyle/>
                    <a:p>
                      <a:r>
                        <a:rPr lang="en-US" dirty="0">
                          <a:solidFill>
                            <a:schemeClr val="accent4">
                              <a:lumMod val="50000"/>
                            </a:schemeClr>
                          </a:solidFill>
                        </a:rPr>
                        <a:t>Existing Practices</a:t>
                      </a:r>
                    </a:p>
                  </a:txBody>
                  <a:tcPr/>
                </a:tc>
                <a:tc>
                  <a:txBody>
                    <a:bodyPr/>
                    <a:lstStyle/>
                    <a:p>
                      <a:pPr algn="ctr"/>
                      <a:endParaRPr lang="en-US" b="1">
                        <a:solidFill>
                          <a:schemeClr val="accent4">
                            <a:lumMod val="50000"/>
                          </a:schemeClr>
                        </a:solidFill>
                      </a:endParaRPr>
                    </a:p>
                  </a:txBody>
                  <a:tcPr/>
                </a:tc>
                <a:tc>
                  <a:txBody>
                    <a:bodyPr/>
                    <a:lstStyle/>
                    <a:p>
                      <a:pPr algn="ctr"/>
                      <a:endParaRPr lang="en-US" b="1">
                        <a:solidFill>
                          <a:schemeClr val="accent4">
                            <a:lumMod val="50000"/>
                          </a:schemeClr>
                        </a:solidFill>
                      </a:endParaRPr>
                    </a:p>
                  </a:txBody>
                  <a:tcPr/>
                </a:tc>
                <a:tc>
                  <a:txBody>
                    <a:bodyPr/>
                    <a:lstStyle/>
                    <a:p>
                      <a:pPr algn="ctr"/>
                      <a:endParaRPr lang="en-US" b="1">
                        <a:solidFill>
                          <a:schemeClr val="accent4">
                            <a:lumMod val="50000"/>
                          </a:schemeClr>
                        </a:solidFill>
                      </a:endParaRPr>
                    </a:p>
                  </a:txBody>
                  <a:tcPr/>
                </a:tc>
                <a:tc>
                  <a:txBody>
                    <a:bodyPr/>
                    <a:lstStyle/>
                    <a:p>
                      <a:pPr algn="ctr"/>
                      <a:endParaRPr lang="en-US" b="1" dirty="0">
                        <a:solidFill>
                          <a:schemeClr val="accent4">
                            <a:lumMod val="50000"/>
                          </a:schemeClr>
                        </a:solidFill>
                      </a:endParaRPr>
                    </a:p>
                  </a:txBody>
                  <a:tcPr/>
                </a:tc>
                <a:extLst>
                  <a:ext uri="{0D108BD9-81ED-4DB2-BD59-A6C34878D82A}">
                    <a16:rowId xmlns:a16="http://schemas.microsoft.com/office/drawing/2014/main" val="211301120"/>
                  </a:ext>
                </a:extLst>
              </a:tr>
              <a:tr h="0">
                <a:tc>
                  <a:txBody>
                    <a:bodyPr/>
                    <a:lstStyle/>
                    <a:p>
                      <a:pPr algn="r"/>
                      <a:r>
                        <a:rPr lang="en-US" dirty="0">
                          <a:solidFill>
                            <a:schemeClr val="accent4">
                              <a:lumMod val="50000"/>
                            </a:schemeClr>
                          </a:solidFill>
                        </a:rPr>
                        <a:t>Filter Strip</a:t>
                      </a:r>
                    </a:p>
                  </a:txBody>
                  <a:tcPr/>
                </a:tc>
                <a:tc>
                  <a:txBody>
                    <a:bodyPr/>
                    <a:lstStyle/>
                    <a:p>
                      <a:pPr algn="ctr"/>
                      <a:r>
                        <a:rPr lang="en-US" b="1" dirty="0">
                          <a:solidFill>
                            <a:schemeClr val="accent4">
                              <a:lumMod val="50000"/>
                            </a:schemeClr>
                          </a:solidFill>
                        </a:rPr>
                        <a:t>0</a:t>
                      </a:r>
                    </a:p>
                  </a:txBody>
                  <a:tcPr/>
                </a:tc>
                <a:tc>
                  <a:txBody>
                    <a:bodyPr/>
                    <a:lstStyle/>
                    <a:p>
                      <a:pPr algn="ctr"/>
                      <a:r>
                        <a:rPr lang="en-US" b="1" dirty="0">
                          <a:solidFill>
                            <a:schemeClr val="accent4">
                              <a:lumMod val="50000"/>
                            </a:schemeClr>
                          </a:solidFill>
                        </a:rPr>
                        <a:t>0</a:t>
                      </a:r>
                    </a:p>
                  </a:txBody>
                  <a:tcPr/>
                </a:tc>
                <a:tc>
                  <a:txBody>
                    <a:bodyPr/>
                    <a:lstStyle/>
                    <a:p>
                      <a:pPr algn="ctr"/>
                      <a:r>
                        <a:rPr lang="en-US" b="1" dirty="0">
                          <a:solidFill>
                            <a:schemeClr val="accent4">
                              <a:lumMod val="50000"/>
                            </a:schemeClr>
                          </a:solidFill>
                        </a:rPr>
                        <a:t>15</a:t>
                      </a:r>
                    </a:p>
                  </a:txBody>
                  <a:tcPr/>
                </a:tc>
                <a:tc>
                  <a:txBody>
                    <a:bodyPr/>
                    <a:lstStyle/>
                    <a:p>
                      <a:pPr algn="ctr"/>
                      <a:r>
                        <a:rPr lang="en-US" b="1" dirty="0">
                          <a:solidFill>
                            <a:schemeClr val="accent4">
                              <a:lumMod val="50000"/>
                            </a:schemeClr>
                          </a:solidFill>
                        </a:rPr>
                        <a:t>5</a:t>
                      </a:r>
                    </a:p>
                  </a:txBody>
                  <a:tcPr/>
                </a:tc>
                <a:extLst>
                  <a:ext uri="{0D108BD9-81ED-4DB2-BD59-A6C34878D82A}">
                    <a16:rowId xmlns:a16="http://schemas.microsoft.com/office/drawing/2014/main" val="3876569875"/>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B050"/>
                          </a:solidFill>
                        </a:rPr>
                        <a:t>New Practices</a:t>
                      </a:r>
                    </a:p>
                  </a:txBody>
                  <a:tcPr/>
                </a:tc>
                <a:tc>
                  <a:txBody>
                    <a:bodyPr/>
                    <a:lstStyle/>
                    <a:p>
                      <a:pPr algn="ctr"/>
                      <a:endParaRPr lang="en-US" b="1">
                        <a:solidFill>
                          <a:srgbClr val="00B050"/>
                        </a:solidFill>
                      </a:endParaRPr>
                    </a:p>
                  </a:txBody>
                  <a:tcPr/>
                </a:tc>
                <a:tc>
                  <a:txBody>
                    <a:bodyPr/>
                    <a:lstStyle/>
                    <a:p>
                      <a:pPr algn="ctr"/>
                      <a:endParaRPr lang="en-US" b="1">
                        <a:solidFill>
                          <a:srgbClr val="00B050"/>
                        </a:solidFill>
                      </a:endParaRPr>
                    </a:p>
                  </a:txBody>
                  <a:tcPr/>
                </a:tc>
                <a:tc>
                  <a:txBody>
                    <a:bodyPr/>
                    <a:lstStyle/>
                    <a:p>
                      <a:pPr algn="ctr"/>
                      <a:endParaRPr lang="en-US" b="1" dirty="0">
                        <a:solidFill>
                          <a:srgbClr val="00B050"/>
                        </a:solidFill>
                      </a:endParaRPr>
                    </a:p>
                  </a:txBody>
                  <a:tcPr/>
                </a:tc>
                <a:tc>
                  <a:txBody>
                    <a:bodyPr/>
                    <a:lstStyle/>
                    <a:p>
                      <a:pPr algn="ctr"/>
                      <a:endParaRPr lang="en-US" b="1" dirty="0">
                        <a:solidFill>
                          <a:srgbClr val="00B050"/>
                        </a:solidFill>
                      </a:endParaRPr>
                    </a:p>
                  </a:txBody>
                  <a:tcPr/>
                </a:tc>
                <a:extLst>
                  <a:ext uri="{0D108BD9-81ED-4DB2-BD59-A6C34878D82A}">
                    <a16:rowId xmlns:a16="http://schemas.microsoft.com/office/drawing/2014/main" val="958416205"/>
                  </a:ext>
                </a:extLst>
              </a:tr>
              <a:tr h="137160">
                <a:tc>
                  <a:txBody>
                    <a:bodyPr/>
                    <a:lstStyle/>
                    <a:p>
                      <a:pPr algn="r"/>
                      <a:r>
                        <a:rPr lang="en-US" dirty="0">
                          <a:solidFill>
                            <a:srgbClr val="00B050"/>
                          </a:solidFill>
                        </a:rPr>
                        <a:t>RM No-Till</a:t>
                      </a:r>
                    </a:p>
                  </a:txBody>
                  <a:tcPr/>
                </a:tc>
                <a:tc>
                  <a:txBody>
                    <a:bodyPr/>
                    <a:lstStyle/>
                    <a:p>
                      <a:pPr algn="ctr"/>
                      <a:r>
                        <a:rPr lang="en-US" b="1" dirty="0">
                          <a:solidFill>
                            <a:srgbClr val="00B050"/>
                          </a:solidFill>
                        </a:rPr>
                        <a:t>40</a:t>
                      </a:r>
                    </a:p>
                  </a:txBody>
                  <a:tcPr/>
                </a:tc>
                <a:tc>
                  <a:txBody>
                    <a:bodyPr/>
                    <a:lstStyle/>
                    <a:p>
                      <a:pPr algn="ctr"/>
                      <a:r>
                        <a:rPr lang="en-US" b="1" dirty="0">
                          <a:solidFill>
                            <a:srgbClr val="00B050"/>
                          </a:solidFill>
                        </a:rPr>
                        <a:t>70</a:t>
                      </a:r>
                    </a:p>
                  </a:txBody>
                  <a:tcPr/>
                </a:tc>
                <a:tc>
                  <a:txBody>
                    <a:bodyPr/>
                    <a:lstStyle/>
                    <a:p>
                      <a:pPr algn="ctr"/>
                      <a:r>
                        <a:rPr lang="en-US" b="1" dirty="0">
                          <a:solidFill>
                            <a:srgbClr val="00B050"/>
                          </a:solidFill>
                        </a:rPr>
                        <a:t>25</a:t>
                      </a:r>
                    </a:p>
                  </a:txBody>
                  <a:tcPr/>
                </a:tc>
                <a:tc>
                  <a:txBody>
                    <a:bodyPr/>
                    <a:lstStyle/>
                    <a:p>
                      <a:pPr algn="ctr"/>
                      <a:r>
                        <a:rPr lang="en-US" b="1" dirty="0">
                          <a:solidFill>
                            <a:srgbClr val="00B050"/>
                          </a:solidFill>
                        </a:rPr>
                        <a:t>10</a:t>
                      </a:r>
                    </a:p>
                  </a:txBody>
                  <a:tcPr/>
                </a:tc>
                <a:extLst>
                  <a:ext uri="{0D108BD9-81ED-4DB2-BD59-A6C34878D82A}">
                    <a16:rowId xmlns:a16="http://schemas.microsoft.com/office/drawing/2014/main" val="904336233"/>
                  </a:ext>
                </a:extLst>
              </a:tr>
              <a:tr h="0">
                <a:tc>
                  <a:txBody>
                    <a:bodyPr/>
                    <a:lstStyle/>
                    <a:p>
                      <a:r>
                        <a:rPr lang="en-US" dirty="0"/>
                        <a:t>Planning Criteria Met</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376314350"/>
                  </a:ext>
                </a:extLst>
              </a:tr>
              <a:tr h="274320">
                <a:tc>
                  <a:txBody>
                    <a:bodyPr/>
                    <a:lstStyle/>
                    <a:p>
                      <a:r>
                        <a:rPr lang="en-US" dirty="0"/>
                        <a:t>Existing</a:t>
                      </a:r>
                    </a:p>
                  </a:txBody>
                  <a:tcPr/>
                </a:tc>
                <a:tc>
                  <a:txBody>
                    <a:bodyPr/>
                    <a:lstStyle/>
                    <a:p>
                      <a:pPr algn="ctr"/>
                      <a:r>
                        <a:rPr lang="en-US" dirty="0"/>
                        <a:t>20/50</a:t>
                      </a:r>
                    </a:p>
                  </a:txBody>
                  <a:tcPr/>
                </a:tc>
                <a:tc>
                  <a:txBody>
                    <a:bodyPr/>
                    <a:lstStyle/>
                    <a:p>
                      <a:pPr algn="ctr"/>
                      <a:r>
                        <a:rPr lang="en-US" dirty="0"/>
                        <a:t>10/10 Meets</a:t>
                      </a:r>
                    </a:p>
                  </a:txBody>
                  <a:tcPr/>
                </a:tc>
                <a:tc>
                  <a:txBody>
                    <a:bodyPr/>
                    <a:lstStyle/>
                    <a:p>
                      <a:pPr algn="ctr"/>
                      <a:r>
                        <a:rPr lang="en-US" dirty="0"/>
                        <a:t>25/50</a:t>
                      </a:r>
                    </a:p>
                  </a:txBody>
                  <a:tcPr/>
                </a:tc>
                <a:tc>
                  <a:txBody>
                    <a:bodyPr/>
                    <a:lstStyle/>
                    <a:p>
                      <a:pPr algn="ctr"/>
                      <a:r>
                        <a:rPr lang="en-US" dirty="0"/>
                        <a:t>15/40</a:t>
                      </a:r>
                    </a:p>
                  </a:txBody>
                  <a:tcPr/>
                </a:tc>
                <a:extLst>
                  <a:ext uri="{0D108BD9-81ED-4DB2-BD59-A6C34878D82A}">
                    <a16:rowId xmlns:a16="http://schemas.microsoft.com/office/drawing/2014/main" val="2988056553"/>
                  </a:ext>
                </a:extLst>
              </a:tr>
              <a:tr h="182880">
                <a:tc>
                  <a:txBody>
                    <a:bodyPr/>
                    <a:lstStyle/>
                    <a:p>
                      <a:r>
                        <a:rPr lang="en-US" dirty="0"/>
                        <a:t>Planned</a:t>
                      </a:r>
                    </a:p>
                  </a:txBody>
                  <a:tcPr/>
                </a:tc>
                <a:tc>
                  <a:txBody>
                    <a:bodyPr/>
                    <a:lstStyle/>
                    <a:p>
                      <a:pPr algn="ctr"/>
                      <a:r>
                        <a:rPr lang="en-US" dirty="0"/>
                        <a:t>60/50 Meets</a:t>
                      </a:r>
                    </a:p>
                  </a:txBody>
                  <a:tcPr/>
                </a:tc>
                <a:tc>
                  <a:txBody>
                    <a:bodyPr/>
                    <a:lstStyle/>
                    <a:p>
                      <a:pPr algn="ctr"/>
                      <a:r>
                        <a:rPr lang="en-US" dirty="0"/>
                        <a:t>80/10 Meets</a:t>
                      </a:r>
                    </a:p>
                  </a:txBody>
                  <a:tcPr/>
                </a:tc>
                <a:tc>
                  <a:txBody>
                    <a:bodyPr/>
                    <a:lstStyle/>
                    <a:p>
                      <a:pPr algn="ctr"/>
                      <a:r>
                        <a:rPr lang="en-US" dirty="0"/>
                        <a:t>50/50 Meets</a:t>
                      </a:r>
                    </a:p>
                  </a:txBody>
                  <a:tcPr/>
                </a:tc>
                <a:tc>
                  <a:txBody>
                    <a:bodyPr/>
                    <a:lstStyle/>
                    <a:p>
                      <a:pPr algn="ctr"/>
                      <a:r>
                        <a:rPr lang="en-US" dirty="0"/>
                        <a:t>25/40</a:t>
                      </a:r>
                    </a:p>
                  </a:txBody>
                  <a:tcPr/>
                </a:tc>
                <a:extLst>
                  <a:ext uri="{0D108BD9-81ED-4DB2-BD59-A6C34878D82A}">
                    <a16:rowId xmlns:a16="http://schemas.microsoft.com/office/drawing/2014/main" val="938539335"/>
                  </a:ext>
                </a:extLst>
              </a:tr>
            </a:tbl>
          </a:graphicData>
        </a:graphic>
      </p:graphicFrame>
      <p:sp>
        <p:nvSpPr>
          <p:cNvPr id="4" name="Slide Number Placeholder 3">
            <a:extLst>
              <a:ext uri="{FF2B5EF4-FFF2-40B4-BE49-F238E27FC236}">
                <a16:creationId xmlns:a16="http://schemas.microsoft.com/office/drawing/2014/main" id="{2743C82C-B898-4F26-AFD0-43D048E46F15}"/>
              </a:ext>
            </a:extLst>
          </p:cNvPr>
          <p:cNvSpPr>
            <a:spLocks noGrp="1"/>
          </p:cNvSpPr>
          <p:nvPr>
            <p:ph type="sldNum" sz="quarter" idx="12"/>
          </p:nvPr>
        </p:nvSpPr>
        <p:spPr/>
        <p:txBody>
          <a:bodyPr/>
          <a:lstStyle/>
          <a:p>
            <a:fld id="{4219272A-714B-4394-91B3-C883D28F4F8C}" type="slidenum">
              <a:rPr lang="en-US" smtClean="0"/>
              <a:t>24</a:t>
            </a:fld>
            <a:endParaRPr lang="en-US" dirty="0"/>
          </a:p>
        </p:txBody>
      </p:sp>
    </p:spTree>
    <p:extLst>
      <p:ext uri="{BB962C8B-B14F-4D97-AF65-F5344CB8AC3E}">
        <p14:creationId xmlns:p14="http://schemas.microsoft.com/office/powerpoint/2010/main" val="3868142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C720-CDCF-4302-8D07-D08DADCD985A}"/>
              </a:ext>
            </a:extLst>
          </p:cNvPr>
          <p:cNvSpPr>
            <a:spLocks noGrp="1"/>
          </p:cNvSpPr>
          <p:nvPr>
            <p:ph type="title"/>
          </p:nvPr>
        </p:nvSpPr>
        <p:spPr/>
        <p:txBody>
          <a:bodyPr/>
          <a:lstStyle/>
          <a:p>
            <a:r>
              <a:rPr lang="en-US" dirty="0"/>
              <a:t>Program Ranking</a:t>
            </a:r>
          </a:p>
        </p:txBody>
      </p:sp>
      <p:sp>
        <p:nvSpPr>
          <p:cNvPr id="3" name="Text Placeholder 2">
            <a:extLst>
              <a:ext uri="{FF2B5EF4-FFF2-40B4-BE49-F238E27FC236}">
                <a16:creationId xmlns:a16="http://schemas.microsoft.com/office/drawing/2014/main" id="{617400A3-D239-4284-899B-7F413E2E524D}"/>
              </a:ext>
            </a:extLst>
          </p:cNvPr>
          <p:cNvSpPr>
            <a:spLocks noGrp="1"/>
          </p:cNvSpPr>
          <p:nvPr>
            <p:ph type="body" sz="quarter" idx="10"/>
          </p:nvPr>
        </p:nvSpPr>
        <p:spPr>
          <a:xfrm>
            <a:off x="228600" y="4095750"/>
            <a:ext cx="5867400" cy="552450"/>
          </a:xfrm>
        </p:spPr>
        <p:txBody>
          <a:bodyPr>
            <a:normAutofit/>
          </a:bodyPr>
          <a:lstStyle/>
          <a:p>
            <a:r>
              <a:rPr lang="en-US" b="1" dirty="0"/>
              <a:t>Local flexibility</a:t>
            </a:r>
          </a:p>
        </p:txBody>
      </p:sp>
      <p:sp>
        <p:nvSpPr>
          <p:cNvPr id="4" name="Slide Number Placeholder 3">
            <a:extLst>
              <a:ext uri="{FF2B5EF4-FFF2-40B4-BE49-F238E27FC236}">
                <a16:creationId xmlns:a16="http://schemas.microsoft.com/office/drawing/2014/main" id="{F5D6ECE0-77C8-409E-A18F-CB81F7A1E5F7}"/>
              </a:ext>
            </a:extLst>
          </p:cNvPr>
          <p:cNvSpPr>
            <a:spLocks noGrp="1"/>
          </p:cNvSpPr>
          <p:nvPr>
            <p:ph type="sldNum" sz="quarter" idx="4"/>
          </p:nvPr>
        </p:nvSpPr>
        <p:spPr/>
        <p:txBody>
          <a:bodyPr/>
          <a:lstStyle/>
          <a:p>
            <a:fld id="{39FC9244-15B3-8F40-A6D8-795DD2FF1F30}" type="slidenum">
              <a:rPr lang="en-US" smtClean="0"/>
              <a:pPr/>
              <a:t>25</a:t>
            </a:fld>
            <a:endParaRPr lang="en-US" dirty="0"/>
          </a:p>
        </p:txBody>
      </p:sp>
      <p:sp>
        <p:nvSpPr>
          <p:cNvPr id="5" name="Rectangle 4">
            <a:extLst>
              <a:ext uri="{FF2B5EF4-FFF2-40B4-BE49-F238E27FC236}">
                <a16:creationId xmlns:a16="http://schemas.microsoft.com/office/drawing/2014/main" id="{B17AD29D-AD0C-4ABC-9C3B-BE6A61E21894}"/>
              </a:ext>
            </a:extLst>
          </p:cNvPr>
          <p:cNvSpPr/>
          <p:nvPr/>
        </p:nvSpPr>
        <p:spPr>
          <a:xfrm>
            <a:off x="1031631" y="6236675"/>
            <a:ext cx="1828800" cy="55245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17848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AF1B-C93F-41C5-B289-24DB615AACF0}"/>
              </a:ext>
            </a:extLst>
          </p:cNvPr>
          <p:cNvSpPr>
            <a:spLocks noGrp="1"/>
          </p:cNvSpPr>
          <p:nvPr>
            <p:ph type="title"/>
          </p:nvPr>
        </p:nvSpPr>
        <p:spPr/>
        <p:txBody>
          <a:bodyPr>
            <a:normAutofit fontScale="90000"/>
          </a:bodyPr>
          <a:lstStyle/>
          <a:p>
            <a:pPr algn="ctr"/>
            <a:r>
              <a:rPr lang="en-US" dirty="0"/>
              <a:t>Ranking Pool (Plan Assessment Points)</a:t>
            </a:r>
          </a:p>
        </p:txBody>
      </p:sp>
      <p:sp>
        <p:nvSpPr>
          <p:cNvPr id="3" name="Content Placeholder 2">
            <a:extLst>
              <a:ext uri="{FF2B5EF4-FFF2-40B4-BE49-F238E27FC236}">
                <a16:creationId xmlns:a16="http://schemas.microsoft.com/office/drawing/2014/main" id="{11E14F4F-84EE-41F3-96E0-D4AE4F6120C2}"/>
              </a:ext>
            </a:extLst>
          </p:cNvPr>
          <p:cNvSpPr>
            <a:spLocks noGrp="1"/>
          </p:cNvSpPr>
          <p:nvPr>
            <p:ph idx="1"/>
          </p:nvPr>
        </p:nvSpPr>
        <p:spPr>
          <a:xfrm>
            <a:off x="706315" y="3693143"/>
            <a:ext cx="7731369" cy="2888214"/>
          </a:xfrm>
        </p:spPr>
        <p:txBody>
          <a:bodyPr>
            <a:normAutofit/>
          </a:bodyPr>
          <a:lstStyle/>
          <a:p>
            <a:r>
              <a:rPr lang="en-US" dirty="0"/>
              <a:t>Plan Assessment points by ranking pool:</a:t>
            </a:r>
          </a:p>
          <a:p>
            <a:pPr marL="342900" indent="-342900">
              <a:buFont typeface="Arial" panose="020B0604020202020204" pitchFamily="34" charset="0"/>
              <a:buChar char="•"/>
            </a:pPr>
            <a:r>
              <a:rPr lang="en-US" dirty="0"/>
              <a:t>Plan Assessment points come from evaluating the Program Neutral Conservation Plan</a:t>
            </a:r>
          </a:p>
          <a:p>
            <a:pPr marL="342900" indent="-342900">
              <a:buFont typeface="Arial" panose="020B0604020202020204" pitchFamily="34" charset="0"/>
              <a:buChar char="•"/>
            </a:pPr>
            <a:r>
              <a:rPr lang="en-US" dirty="0"/>
              <a:t>Only resource concerns which are identified by the ranking pool will garner plan assessment points</a:t>
            </a:r>
          </a:p>
          <a:p>
            <a:pPr marL="342900" indent="-342900">
              <a:buFont typeface="Arial" panose="020B0604020202020204" pitchFamily="34" charset="0"/>
              <a:buChar char="•"/>
            </a:pPr>
            <a:r>
              <a:rPr lang="en-US" dirty="0"/>
              <a:t>Only practices on land uses which are identified by the ranking pool will garner plan assessment points</a:t>
            </a:r>
          </a:p>
          <a:p>
            <a:r>
              <a:rPr lang="en-US" dirty="0"/>
              <a:t>	</a:t>
            </a:r>
          </a:p>
        </p:txBody>
      </p:sp>
      <p:sp>
        <p:nvSpPr>
          <p:cNvPr id="4" name="Slide Number Placeholder 3">
            <a:extLst>
              <a:ext uri="{FF2B5EF4-FFF2-40B4-BE49-F238E27FC236}">
                <a16:creationId xmlns:a16="http://schemas.microsoft.com/office/drawing/2014/main" id="{0A4935CA-6A40-4C65-A6C7-C6CE7EB655FE}"/>
              </a:ext>
            </a:extLst>
          </p:cNvPr>
          <p:cNvSpPr>
            <a:spLocks noGrp="1"/>
          </p:cNvSpPr>
          <p:nvPr>
            <p:ph type="sldNum" sz="quarter" idx="12"/>
          </p:nvPr>
        </p:nvSpPr>
        <p:spPr/>
        <p:txBody>
          <a:bodyPr/>
          <a:lstStyle/>
          <a:p>
            <a:fld id="{4219272A-714B-4394-91B3-C883D28F4F8C}" type="slidenum">
              <a:rPr lang="en-US" smtClean="0"/>
              <a:t>26</a:t>
            </a:fld>
            <a:endParaRPr lang="en-US" dirty="0"/>
          </a:p>
        </p:txBody>
      </p:sp>
      <p:sp>
        <p:nvSpPr>
          <p:cNvPr id="10" name="TextBox 9">
            <a:extLst>
              <a:ext uri="{FF2B5EF4-FFF2-40B4-BE49-F238E27FC236}">
                <a16:creationId xmlns:a16="http://schemas.microsoft.com/office/drawing/2014/main" id="{D6185070-E5EB-4707-82AE-0D773F369D07}"/>
              </a:ext>
            </a:extLst>
          </p:cNvPr>
          <p:cNvSpPr txBox="1"/>
          <p:nvPr/>
        </p:nvSpPr>
        <p:spPr>
          <a:xfrm>
            <a:off x="2174751" y="2368756"/>
            <a:ext cx="1518139" cy="369332"/>
          </a:xfrm>
          <a:prstGeom prst="rect">
            <a:avLst/>
          </a:prstGeom>
          <a:noFill/>
        </p:spPr>
        <p:txBody>
          <a:bodyPr wrap="square" rtlCol="0">
            <a:spAutoFit/>
          </a:bodyPr>
          <a:lstStyle/>
          <a:p>
            <a:pPr algn="ctr"/>
            <a:r>
              <a:rPr lang="en-US" dirty="0"/>
              <a:t>Threshold</a:t>
            </a:r>
          </a:p>
        </p:txBody>
      </p:sp>
      <p:sp>
        <p:nvSpPr>
          <p:cNvPr id="11" name="TextBox 10">
            <a:extLst>
              <a:ext uri="{FF2B5EF4-FFF2-40B4-BE49-F238E27FC236}">
                <a16:creationId xmlns:a16="http://schemas.microsoft.com/office/drawing/2014/main" id="{CF7CA6EC-6136-460F-8F3B-8BFE785C5F8B}"/>
              </a:ext>
            </a:extLst>
          </p:cNvPr>
          <p:cNvSpPr txBox="1"/>
          <p:nvPr/>
        </p:nvSpPr>
        <p:spPr>
          <a:xfrm>
            <a:off x="4072030" y="2081570"/>
            <a:ext cx="1518139" cy="923330"/>
          </a:xfrm>
          <a:prstGeom prst="rect">
            <a:avLst/>
          </a:prstGeom>
          <a:noFill/>
        </p:spPr>
        <p:txBody>
          <a:bodyPr wrap="square" rtlCol="0">
            <a:spAutoFit/>
          </a:bodyPr>
          <a:lstStyle/>
          <a:p>
            <a:pPr algn="ctr"/>
            <a:r>
              <a:rPr lang="en-US" dirty="0"/>
              <a:t>Existing Condition &amp; Practices</a:t>
            </a:r>
          </a:p>
        </p:txBody>
      </p:sp>
      <p:sp>
        <p:nvSpPr>
          <p:cNvPr id="12" name="TextBox 11">
            <a:extLst>
              <a:ext uri="{FF2B5EF4-FFF2-40B4-BE49-F238E27FC236}">
                <a16:creationId xmlns:a16="http://schemas.microsoft.com/office/drawing/2014/main" id="{6A099E50-01DC-4E2A-B364-4344417064E5}"/>
              </a:ext>
            </a:extLst>
          </p:cNvPr>
          <p:cNvSpPr txBox="1"/>
          <p:nvPr/>
        </p:nvSpPr>
        <p:spPr>
          <a:xfrm>
            <a:off x="5998800" y="2091757"/>
            <a:ext cx="1384849" cy="923330"/>
          </a:xfrm>
          <a:prstGeom prst="rect">
            <a:avLst/>
          </a:prstGeom>
          <a:noFill/>
        </p:spPr>
        <p:txBody>
          <a:bodyPr wrap="square" rtlCol="0">
            <a:spAutoFit/>
          </a:bodyPr>
          <a:lstStyle/>
          <a:p>
            <a:pPr algn="ctr"/>
            <a:r>
              <a:rPr lang="en-US" dirty="0"/>
              <a:t>Planned Practice</a:t>
            </a:r>
          </a:p>
          <a:p>
            <a:pPr algn="ctr"/>
            <a:r>
              <a:rPr lang="en-US" dirty="0"/>
              <a:t>Effects</a:t>
            </a:r>
          </a:p>
        </p:txBody>
      </p:sp>
      <p:sp>
        <p:nvSpPr>
          <p:cNvPr id="13" name="TextBox 12">
            <a:extLst>
              <a:ext uri="{FF2B5EF4-FFF2-40B4-BE49-F238E27FC236}">
                <a16:creationId xmlns:a16="http://schemas.microsoft.com/office/drawing/2014/main" id="{B44BE90C-A4CA-4B73-BA33-E869C04CD15A}"/>
              </a:ext>
            </a:extLst>
          </p:cNvPr>
          <p:cNvSpPr txBox="1"/>
          <p:nvPr/>
        </p:nvSpPr>
        <p:spPr>
          <a:xfrm>
            <a:off x="5707510" y="2358569"/>
            <a:ext cx="319318"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2ECD0D04-2B9A-4C2F-BB24-8CF6789141A0}"/>
              </a:ext>
            </a:extLst>
          </p:cNvPr>
          <p:cNvSpPr txBox="1"/>
          <p:nvPr/>
        </p:nvSpPr>
        <p:spPr>
          <a:xfrm>
            <a:off x="3819270" y="2352085"/>
            <a:ext cx="261610" cy="369332"/>
          </a:xfrm>
          <a:prstGeom prst="rect">
            <a:avLst/>
          </a:prstGeom>
          <a:noFill/>
        </p:spPr>
        <p:txBody>
          <a:bodyPr wrap="none" rtlCol="0">
            <a:spAutoFit/>
          </a:bodyPr>
          <a:lstStyle/>
          <a:p>
            <a:r>
              <a:rPr lang="en-US" b="1" dirty="0"/>
              <a:t>-</a:t>
            </a:r>
          </a:p>
        </p:txBody>
      </p:sp>
      <p:sp>
        <p:nvSpPr>
          <p:cNvPr id="15" name="Rectangle 14">
            <a:extLst>
              <a:ext uri="{FF2B5EF4-FFF2-40B4-BE49-F238E27FC236}">
                <a16:creationId xmlns:a16="http://schemas.microsoft.com/office/drawing/2014/main" id="{E9EDD435-5465-4D72-B89D-81BC275A60D9}"/>
              </a:ext>
            </a:extLst>
          </p:cNvPr>
          <p:cNvSpPr/>
          <p:nvPr/>
        </p:nvSpPr>
        <p:spPr>
          <a:xfrm>
            <a:off x="2133600" y="1887024"/>
            <a:ext cx="3445292" cy="1332797"/>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581FF39-4F83-43D8-8EF2-8AC5CD1941A8}"/>
              </a:ext>
            </a:extLst>
          </p:cNvPr>
          <p:cNvSpPr txBox="1"/>
          <p:nvPr/>
        </p:nvSpPr>
        <p:spPr>
          <a:xfrm>
            <a:off x="3139832" y="2873896"/>
            <a:ext cx="1432828" cy="369332"/>
          </a:xfrm>
          <a:prstGeom prst="rect">
            <a:avLst/>
          </a:prstGeom>
          <a:noFill/>
        </p:spPr>
        <p:txBody>
          <a:bodyPr wrap="none" rtlCol="0">
            <a:spAutoFit/>
          </a:bodyPr>
          <a:lstStyle/>
          <a:p>
            <a:r>
              <a:rPr lang="en-US" dirty="0">
                <a:solidFill>
                  <a:schemeClr val="accent1"/>
                </a:solidFill>
              </a:rPr>
              <a:t>Vulnerability</a:t>
            </a:r>
          </a:p>
        </p:txBody>
      </p:sp>
    </p:spTree>
    <p:extLst>
      <p:ext uri="{BB962C8B-B14F-4D97-AF65-F5344CB8AC3E}">
        <p14:creationId xmlns:p14="http://schemas.microsoft.com/office/powerpoint/2010/main" val="3489715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F7D67A-72F0-4F69-8D9A-BDBD2EE1F8D5}"/>
              </a:ext>
            </a:extLst>
          </p:cNvPr>
          <p:cNvSpPr/>
          <p:nvPr/>
        </p:nvSpPr>
        <p:spPr>
          <a:xfrm>
            <a:off x="3634618" y="1653886"/>
            <a:ext cx="2356128" cy="4524024"/>
          </a:xfrm>
          <a:prstGeom prst="rect">
            <a:avLst/>
          </a:prstGeom>
          <a:pattFill prst="wdUpDiag">
            <a:fgClr>
              <a:srgbClr val="92D779"/>
            </a:fgClr>
            <a:bgClr>
              <a:schemeClr val="bg1"/>
            </a:bgClr>
          </a:patt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tx1"/>
                </a:solidFill>
              </a:rPr>
              <a:t>Planned Practices</a:t>
            </a:r>
          </a:p>
          <a:p>
            <a:pPr algn="ctr"/>
            <a:r>
              <a:rPr lang="en-US" dirty="0">
                <a:solidFill>
                  <a:schemeClr val="tx1"/>
                </a:solidFill>
              </a:rPr>
              <a:t>40 Points</a:t>
            </a:r>
          </a:p>
          <a:p>
            <a:pPr algn="ctr"/>
            <a:r>
              <a:rPr lang="en-US" dirty="0">
                <a:solidFill>
                  <a:schemeClr val="tx1"/>
                </a:solidFill>
              </a:rPr>
              <a:t>Ex. Cover Crop and Minimal Tillage</a:t>
            </a:r>
          </a:p>
        </p:txBody>
      </p:sp>
      <p:sp>
        <p:nvSpPr>
          <p:cNvPr id="2" name="Title 1">
            <a:extLst>
              <a:ext uri="{FF2B5EF4-FFF2-40B4-BE49-F238E27FC236}">
                <a16:creationId xmlns:a16="http://schemas.microsoft.com/office/drawing/2014/main" id="{59CEA1DA-5306-49B5-8E57-412D61362FFA}"/>
              </a:ext>
            </a:extLst>
          </p:cNvPr>
          <p:cNvSpPr>
            <a:spLocks noGrp="1"/>
          </p:cNvSpPr>
          <p:nvPr>
            <p:ph type="title"/>
          </p:nvPr>
        </p:nvSpPr>
        <p:spPr>
          <a:xfrm>
            <a:off x="261814" y="457200"/>
            <a:ext cx="8229600" cy="943708"/>
          </a:xfrm>
        </p:spPr>
        <p:txBody>
          <a:bodyPr/>
          <a:lstStyle/>
          <a:p>
            <a:pPr algn="ctr"/>
            <a:r>
              <a:rPr lang="en-US" dirty="0"/>
              <a:t>Planned Practices</a:t>
            </a:r>
          </a:p>
        </p:txBody>
      </p:sp>
      <p:sp>
        <p:nvSpPr>
          <p:cNvPr id="4" name="Slide Number Placeholder 3">
            <a:extLst>
              <a:ext uri="{FF2B5EF4-FFF2-40B4-BE49-F238E27FC236}">
                <a16:creationId xmlns:a16="http://schemas.microsoft.com/office/drawing/2014/main" id="{7DE49F19-DB8A-4568-B5E4-A1CF5F8EE517}"/>
              </a:ext>
            </a:extLst>
          </p:cNvPr>
          <p:cNvSpPr>
            <a:spLocks noGrp="1"/>
          </p:cNvSpPr>
          <p:nvPr>
            <p:ph type="sldNum" sz="quarter" idx="12"/>
          </p:nvPr>
        </p:nvSpPr>
        <p:spPr/>
        <p:txBody>
          <a:bodyPr/>
          <a:lstStyle/>
          <a:p>
            <a:fld id="{4219272A-714B-4394-91B3-C883D28F4F8C}" type="slidenum">
              <a:rPr lang="en-US" smtClean="0"/>
              <a:t>27</a:t>
            </a:fld>
            <a:endParaRPr lang="en-US" dirty="0"/>
          </a:p>
        </p:txBody>
      </p:sp>
      <p:sp>
        <p:nvSpPr>
          <p:cNvPr id="5" name="Rectangle 4">
            <a:extLst>
              <a:ext uri="{FF2B5EF4-FFF2-40B4-BE49-F238E27FC236}">
                <a16:creationId xmlns:a16="http://schemas.microsoft.com/office/drawing/2014/main" id="{49FF745D-BFE9-46E6-A10F-B53AA460645B}"/>
              </a:ext>
            </a:extLst>
          </p:cNvPr>
          <p:cNvSpPr/>
          <p:nvPr/>
        </p:nvSpPr>
        <p:spPr>
          <a:xfrm>
            <a:off x="691662" y="1649123"/>
            <a:ext cx="1570138" cy="449929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20 points</a:t>
            </a:r>
          </a:p>
          <a:p>
            <a:pPr algn="ctr"/>
            <a:r>
              <a:rPr lang="en-US" dirty="0"/>
              <a:t>Ex. Medium Residue Crop</a:t>
            </a:r>
          </a:p>
        </p:txBody>
      </p:sp>
      <p:sp>
        <p:nvSpPr>
          <p:cNvPr id="7" name="Rectangle 6">
            <a:extLst>
              <a:ext uri="{FF2B5EF4-FFF2-40B4-BE49-F238E27FC236}">
                <a16:creationId xmlns:a16="http://schemas.microsoft.com/office/drawing/2014/main" id="{5A971175-F1BF-4D59-8049-46D032E61892}"/>
              </a:ext>
            </a:extLst>
          </p:cNvPr>
          <p:cNvSpPr/>
          <p:nvPr/>
        </p:nvSpPr>
        <p:spPr>
          <a:xfrm>
            <a:off x="2261800" y="1649123"/>
            <a:ext cx="1358997" cy="449929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10 points</a:t>
            </a:r>
          </a:p>
          <a:p>
            <a:pPr algn="ctr"/>
            <a:r>
              <a:rPr lang="en-US" dirty="0"/>
              <a:t>Ex. Filter Strip</a:t>
            </a:r>
          </a:p>
        </p:txBody>
      </p:sp>
      <p:sp>
        <p:nvSpPr>
          <p:cNvPr id="9" name="TextBox 8">
            <a:extLst>
              <a:ext uri="{FF2B5EF4-FFF2-40B4-BE49-F238E27FC236}">
                <a16:creationId xmlns:a16="http://schemas.microsoft.com/office/drawing/2014/main" id="{D98A9783-72F2-4749-A5BC-6A81E5289241}"/>
              </a:ext>
            </a:extLst>
          </p:cNvPr>
          <p:cNvSpPr txBox="1"/>
          <p:nvPr/>
        </p:nvSpPr>
        <p:spPr>
          <a:xfrm rot="16200000">
            <a:off x="1273200" y="2202650"/>
            <a:ext cx="1572866" cy="461665"/>
          </a:xfrm>
          <a:prstGeom prst="rect">
            <a:avLst/>
          </a:prstGeom>
          <a:noFill/>
        </p:spPr>
        <p:txBody>
          <a:bodyPr wrap="none" rtlCol="0">
            <a:spAutoFit/>
          </a:bodyPr>
          <a:lstStyle/>
          <a:p>
            <a:r>
              <a:rPr lang="en-US" sz="1200" b="1" dirty="0"/>
              <a:t>15 Point Threshold</a:t>
            </a:r>
          </a:p>
          <a:p>
            <a:pPr algn="ctr"/>
            <a:r>
              <a:rPr lang="en-US" sz="1200" b="1" dirty="0"/>
              <a:t>(Flat)</a:t>
            </a:r>
          </a:p>
        </p:txBody>
      </p:sp>
      <p:sp>
        <p:nvSpPr>
          <p:cNvPr id="10" name="TextBox 9">
            <a:extLst>
              <a:ext uri="{FF2B5EF4-FFF2-40B4-BE49-F238E27FC236}">
                <a16:creationId xmlns:a16="http://schemas.microsoft.com/office/drawing/2014/main" id="{61E2DDB1-D4A2-41C4-BFB0-E955AF0E6D46}"/>
              </a:ext>
            </a:extLst>
          </p:cNvPr>
          <p:cNvSpPr txBox="1"/>
          <p:nvPr/>
        </p:nvSpPr>
        <p:spPr>
          <a:xfrm rot="16200000">
            <a:off x="3813758" y="3818663"/>
            <a:ext cx="1469120" cy="276999"/>
          </a:xfrm>
          <a:prstGeom prst="rect">
            <a:avLst/>
          </a:prstGeom>
          <a:noFill/>
        </p:spPr>
        <p:txBody>
          <a:bodyPr wrap="none" rtlCol="0">
            <a:spAutoFit/>
          </a:bodyPr>
          <a:lstStyle/>
          <a:p>
            <a:r>
              <a:rPr lang="en-US" sz="1200" dirty="0"/>
              <a:t>50 Point Threshold</a:t>
            </a:r>
          </a:p>
        </p:txBody>
      </p:sp>
      <p:sp>
        <p:nvSpPr>
          <p:cNvPr id="11" name="TextBox 10">
            <a:extLst>
              <a:ext uri="{FF2B5EF4-FFF2-40B4-BE49-F238E27FC236}">
                <a16:creationId xmlns:a16="http://schemas.microsoft.com/office/drawing/2014/main" id="{D31CEB1A-D249-4328-AAEF-524791B95F78}"/>
              </a:ext>
            </a:extLst>
          </p:cNvPr>
          <p:cNvSpPr txBox="1"/>
          <p:nvPr/>
        </p:nvSpPr>
        <p:spPr>
          <a:xfrm rot="16200000">
            <a:off x="5586463" y="5304850"/>
            <a:ext cx="1469120" cy="276999"/>
          </a:xfrm>
          <a:prstGeom prst="rect">
            <a:avLst/>
          </a:prstGeom>
          <a:noFill/>
        </p:spPr>
        <p:txBody>
          <a:bodyPr wrap="none" rtlCol="0">
            <a:spAutoFit/>
          </a:bodyPr>
          <a:lstStyle/>
          <a:p>
            <a:r>
              <a:rPr lang="en-US" sz="1200" dirty="0"/>
              <a:t>80 Point Threshold</a:t>
            </a:r>
          </a:p>
        </p:txBody>
      </p:sp>
      <p:sp>
        <p:nvSpPr>
          <p:cNvPr id="12" name="Rectangle 11">
            <a:extLst>
              <a:ext uri="{FF2B5EF4-FFF2-40B4-BE49-F238E27FC236}">
                <a16:creationId xmlns:a16="http://schemas.microsoft.com/office/drawing/2014/main" id="{E4473F92-1B4E-4435-B528-87069C166774}"/>
              </a:ext>
            </a:extLst>
          </p:cNvPr>
          <p:cNvSpPr/>
          <p:nvPr/>
        </p:nvSpPr>
        <p:spPr>
          <a:xfrm>
            <a:off x="3613804" y="3212984"/>
            <a:ext cx="1141821" cy="1538694"/>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DD2661-9DC6-4A50-8F8D-C60B2B174EF1}"/>
              </a:ext>
            </a:extLst>
          </p:cNvPr>
          <p:cNvSpPr/>
          <p:nvPr/>
        </p:nvSpPr>
        <p:spPr>
          <a:xfrm>
            <a:off x="3613805" y="4751677"/>
            <a:ext cx="2861281" cy="1363897"/>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596A4D-6D2E-4512-B070-A04C4573F15C}"/>
              </a:ext>
            </a:extLst>
          </p:cNvPr>
          <p:cNvSpPr/>
          <p:nvPr/>
        </p:nvSpPr>
        <p:spPr>
          <a:xfrm>
            <a:off x="4709723" y="3212984"/>
            <a:ext cx="113803" cy="15295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964910-FA95-4251-9E58-566458093834}"/>
              </a:ext>
            </a:extLst>
          </p:cNvPr>
          <p:cNvSpPr/>
          <p:nvPr/>
        </p:nvSpPr>
        <p:spPr>
          <a:xfrm>
            <a:off x="6477001" y="4728899"/>
            <a:ext cx="76199" cy="14061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0A371F-7BDD-4DDB-8642-8BAAC37CF86C}"/>
              </a:ext>
            </a:extLst>
          </p:cNvPr>
          <p:cNvSpPr txBox="1"/>
          <p:nvPr/>
        </p:nvSpPr>
        <p:spPr>
          <a:xfrm rot="18126520">
            <a:off x="3305507" y="3567488"/>
            <a:ext cx="1909856" cy="584775"/>
          </a:xfrm>
          <a:prstGeom prst="rect">
            <a:avLst/>
          </a:prstGeom>
          <a:noFill/>
        </p:spPr>
        <p:txBody>
          <a:bodyPr wrap="square" rtlCol="0">
            <a:spAutoFit/>
          </a:bodyPr>
          <a:lstStyle/>
          <a:p>
            <a:r>
              <a:rPr lang="en-US" sz="1600" dirty="0"/>
              <a:t>20 Vulnerability Ranking Points</a:t>
            </a:r>
          </a:p>
        </p:txBody>
      </p:sp>
      <p:sp>
        <p:nvSpPr>
          <p:cNvPr id="17" name="TextBox 16">
            <a:extLst>
              <a:ext uri="{FF2B5EF4-FFF2-40B4-BE49-F238E27FC236}">
                <a16:creationId xmlns:a16="http://schemas.microsoft.com/office/drawing/2014/main" id="{5803EE04-FA28-4183-96C7-1B573EE4B048}"/>
              </a:ext>
            </a:extLst>
          </p:cNvPr>
          <p:cNvSpPr txBox="1"/>
          <p:nvPr/>
        </p:nvSpPr>
        <p:spPr>
          <a:xfrm rot="16200000">
            <a:off x="4240534" y="3731108"/>
            <a:ext cx="1572866" cy="461665"/>
          </a:xfrm>
          <a:prstGeom prst="rect">
            <a:avLst/>
          </a:prstGeom>
          <a:noFill/>
        </p:spPr>
        <p:txBody>
          <a:bodyPr wrap="none" rtlCol="0">
            <a:spAutoFit/>
          </a:bodyPr>
          <a:lstStyle/>
          <a:p>
            <a:r>
              <a:rPr lang="en-US" sz="1200" b="1" dirty="0"/>
              <a:t>50 Point Threshold</a:t>
            </a:r>
          </a:p>
          <a:p>
            <a:pPr algn="ctr"/>
            <a:r>
              <a:rPr lang="en-US" sz="1200" b="1" dirty="0"/>
              <a:t>(Gently Rolling)</a:t>
            </a:r>
          </a:p>
        </p:txBody>
      </p:sp>
      <p:sp>
        <p:nvSpPr>
          <p:cNvPr id="18" name="TextBox 17">
            <a:extLst>
              <a:ext uri="{FF2B5EF4-FFF2-40B4-BE49-F238E27FC236}">
                <a16:creationId xmlns:a16="http://schemas.microsoft.com/office/drawing/2014/main" id="{8A1B9BB3-7253-4E3F-8366-3FAB2B958571}"/>
              </a:ext>
            </a:extLst>
          </p:cNvPr>
          <p:cNvSpPr txBox="1"/>
          <p:nvPr/>
        </p:nvSpPr>
        <p:spPr>
          <a:xfrm rot="16200000">
            <a:off x="5993134" y="5231134"/>
            <a:ext cx="1572866" cy="461665"/>
          </a:xfrm>
          <a:prstGeom prst="rect">
            <a:avLst/>
          </a:prstGeom>
          <a:noFill/>
        </p:spPr>
        <p:txBody>
          <a:bodyPr wrap="none" rtlCol="0">
            <a:spAutoFit/>
          </a:bodyPr>
          <a:lstStyle/>
          <a:p>
            <a:pPr algn="ctr"/>
            <a:r>
              <a:rPr lang="en-US" sz="1200" b="1" dirty="0"/>
              <a:t>80 Point Threshold</a:t>
            </a:r>
          </a:p>
          <a:p>
            <a:pPr algn="ctr"/>
            <a:r>
              <a:rPr lang="en-US" sz="1200" b="1" dirty="0"/>
              <a:t>(Steep Hillside)</a:t>
            </a:r>
          </a:p>
        </p:txBody>
      </p:sp>
      <p:sp>
        <p:nvSpPr>
          <p:cNvPr id="19" name="Rectangle 18">
            <a:extLst>
              <a:ext uri="{FF2B5EF4-FFF2-40B4-BE49-F238E27FC236}">
                <a16:creationId xmlns:a16="http://schemas.microsoft.com/office/drawing/2014/main" id="{33F6BB2B-9705-489F-9F70-B53498B718E3}"/>
              </a:ext>
            </a:extLst>
          </p:cNvPr>
          <p:cNvSpPr/>
          <p:nvPr/>
        </p:nvSpPr>
        <p:spPr>
          <a:xfrm>
            <a:off x="674473" y="1645919"/>
            <a:ext cx="1124634" cy="1469121"/>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63AC43-6D2F-40D0-BE02-93AFAA288D3C}"/>
              </a:ext>
            </a:extLst>
          </p:cNvPr>
          <p:cNvSpPr/>
          <p:nvPr/>
        </p:nvSpPr>
        <p:spPr>
          <a:xfrm>
            <a:off x="1752600" y="1649124"/>
            <a:ext cx="95699" cy="14691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89A4C5-2669-4C55-A6DC-2B2C74ED1A20}"/>
              </a:ext>
            </a:extLst>
          </p:cNvPr>
          <p:cNvSpPr/>
          <p:nvPr/>
        </p:nvSpPr>
        <p:spPr>
          <a:xfrm rot="18233161">
            <a:off x="474083" y="2055057"/>
            <a:ext cx="1561646" cy="584775"/>
          </a:xfrm>
          <a:prstGeom prst="rect">
            <a:avLst/>
          </a:prstGeom>
        </p:spPr>
        <p:txBody>
          <a:bodyPr wrap="none">
            <a:spAutoFit/>
          </a:bodyPr>
          <a:lstStyle/>
          <a:p>
            <a:r>
              <a:rPr lang="en-US" sz="1600" dirty="0"/>
              <a:t>0 Vulnerability </a:t>
            </a:r>
          </a:p>
          <a:p>
            <a:r>
              <a:rPr lang="en-US" sz="1600" dirty="0"/>
              <a:t>Ranking Points</a:t>
            </a:r>
          </a:p>
        </p:txBody>
      </p:sp>
      <p:sp>
        <p:nvSpPr>
          <p:cNvPr id="25" name="TextBox 24">
            <a:extLst>
              <a:ext uri="{FF2B5EF4-FFF2-40B4-BE49-F238E27FC236}">
                <a16:creationId xmlns:a16="http://schemas.microsoft.com/office/drawing/2014/main" id="{A2D5375E-7867-44C0-9627-212DFA9933EE}"/>
              </a:ext>
            </a:extLst>
          </p:cNvPr>
          <p:cNvSpPr txBox="1"/>
          <p:nvPr/>
        </p:nvSpPr>
        <p:spPr>
          <a:xfrm rot="18126520">
            <a:off x="4010648" y="4996985"/>
            <a:ext cx="1909856" cy="584775"/>
          </a:xfrm>
          <a:prstGeom prst="rect">
            <a:avLst/>
          </a:prstGeom>
          <a:noFill/>
        </p:spPr>
        <p:txBody>
          <a:bodyPr wrap="square" rtlCol="0">
            <a:spAutoFit/>
          </a:bodyPr>
          <a:lstStyle/>
          <a:p>
            <a:r>
              <a:rPr lang="en-US" sz="1600" dirty="0"/>
              <a:t>50 Vulnerability Ranking Points</a:t>
            </a:r>
          </a:p>
        </p:txBody>
      </p:sp>
      <p:graphicFrame>
        <p:nvGraphicFramePr>
          <p:cNvPr id="26" name="Table 25">
            <a:extLst>
              <a:ext uri="{FF2B5EF4-FFF2-40B4-BE49-F238E27FC236}">
                <a16:creationId xmlns:a16="http://schemas.microsoft.com/office/drawing/2014/main" id="{7D7C1BE6-CF34-4E65-95FC-46FFB2462ECA}"/>
              </a:ext>
            </a:extLst>
          </p:cNvPr>
          <p:cNvGraphicFramePr>
            <a:graphicFrameLocks noGrp="1"/>
          </p:cNvGraphicFramePr>
          <p:nvPr>
            <p:extLst>
              <p:ext uri="{D42A27DB-BD31-4B8C-83A1-F6EECF244321}">
                <p14:modId xmlns:p14="http://schemas.microsoft.com/office/powerpoint/2010/main" val="2865634810"/>
              </p:ext>
            </p:extLst>
          </p:nvPr>
        </p:nvGraphicFramePr>
        <p:xfrm>
          <a:off x="7553739" y="1066800"/>
          <a:ext cx="1499857" cy="4962109"/>
        </p:xfrm>
        <a:graphic>
          <a:graphicData uri="http://schemas.openxmlformats.org/drawingml/2006/table">
            <a:tbl>
              <a:tblPr firstRow="1" bandRow="1">
                <a:tableStyleId>{5C22544A-7EE6-4342-B048-85BDC9FD1C3A}</a:tableStyleId>
              </a:tblPr>
              <a:tblGrid>
                <a:gridCol w="1499857">
                  <a:extLst>
                    <a:ext uri="{9D8B030D-6E8A-4147-A177-3AD203B41FA5}">
                      <a16:colId xmlns:a16="http://schemas.microsoft.com/office/drawing/2014/main" val="83400809"/>
                    </a:ext>
                  </a:extLst>
                </a:gridCol>
              </a:tblGrid>
              <a:tr h="367134">
                <a:tc>
                  <a:txBody>
                    <a:bodyPr/>
                    <a:lstStyle/>
                    <a:p>
                      <a:pPr algn="ctr"/>
                      <a:r>
                        <a:rPr lang="en-US" sz="1600" dirty="0">
                          <a:solidFill>
                            <a:schemeClr val="bg1"/>
                          </a:solidFill>
                        </a:rPr>
                        <a:t>Assessment Ranking Pts</a:t>
                      </a:r>
                    </a:p>
                  </a:txBody>
                  <a:tcPr/>
                </a:tc>
                <a:extLst>
                  <a:ext uri="{0D108BD9-81ED-4DB2-BD59-A6C34878D82A}">
                    <a16:rowId xmlns:a16="http://schemas.microsoft.com/office/drawing/2014/main" val="1633068449"/>
                  </a:ext>
                </a:extLst>
              </a:tr>
              <a:tr h="1452904">
                <a:tc>
                  <a:txBody>
                    <a:bodyPr/>
                    <a:lstStyle/>
                    <a:p>
                      <a:pPr algn="ctr"/>
                      <a:r>
                        <a:rPr lang="en-US" sz="1400" b="1" u="sng" dirty="0"/>
                        <a:t>Flat</a:t>
                      </a:r>
                    </a:p>
                    <a:p>
                      <a:pPr algn="ctr"/>
                      <a:endParaRPr lang="en-US" sz="800" dirty="0"/>
                    </a:p>
                    <a:p>
                      <a:r>
                        <a:rPr lang="en-US" sz="1400" dirty="0"/>
                        <a:t>0 Vulnerability</a:t>
                      </a:r>
                    </a:p>
                    <a:p>
                      <a:endParaRPr lang="en-US" sz="1400" dirty="0"/>
                    </a:p>
                    <a:p>
                      <a:r>
                        <a:rPr lang="en-US" sz="1400" dirty="0"/>
                        <a:t>+40 Planned Practices</a:t>
                      </a:r>
                    </a:p>
                  </a:txBody>
                  <a:tcPr/>
                </a:tc>
                <a:extLst>
                  <a:ext uri="{0D108BD9-81ED-4DB2-BD59-A6C34878D82A}">
                    <a16:rowId xmlns:a16="http://schemas.microsoft.com/office/drawing/2014/main" val="3743857304"/>
                  </a:ext>
                </a:extLst>
              </a:tr>
              <a:tr h="1396976">
                <a:tc>
                  <a:txBody>
                    <a:bodyPr/>
                    <a:lstStyle/>
                    <a:p>
                      <a:pPr algn="ctr"/>
                      <a:r>
                        <a:rPr lang="en-US" sz="1400" b="1" u="sng" dirty="0"/>
                        <a:t>Gently Rolling</a:t>
                      </a:r>
                    </a:p>
                    <a:p>
                      <a:endParaRPr lang="en-US" sz="800" dirty="0"/>
                    </a:p>
                    <a:p>
                      <a:r>
                        <a:rPr lang="en-US" sz="1400" dirty="0"/>
                        <a:t>20 Vulnerability </a:t>
                      </a:r>
                    </a:p>
                    <a:p>
                      <a:endParaRPr lang="en-US" sz="1400" dirty="0"/>
                    </a:p>
                    <a:p>
                      <a:r>
                        <a:rPr lang="en-US" sz="1400" dirty="0"/>
                        <a:t>+40 Planned Practices</a:t>
                      </a:r>
                    </a:p>
                  </a:txBody>
                  <a:tcPr/>
                </a:tc>
                <a:extLst>
                  <a:ext uri="{0D108BD9-81ED-4DB2-BD59-A6C34878D82A}">
                    <a16:rowId xmlns:a16="http://schemas.microsoft.com/office/drawing/2014/main" val="418805904"/>
                  </a:ext>
                </a:extLst>
              </a:tr>
              <a:tr h="1533109">
                <a:tc>
                  <a:txBody>
                    <a:bodyPr/>
                    <a:lstStyle/>
                    <a:p>
                      <a:pPr algn="ctr"/>
                      <a:r>
                        <a:rPr lang="en-US" sz="1400" b="1" u="sng" dirty="0"/>
                        <a:t>Steep Hillside</a:t>
                      </a:r>
                    </a:p>
                    <a:p>
                      <a:pPr algn="ctr"/>
                      <a:endParaRPr lang="en-US" sz="800" dirty="0"/>
                    </a:p>
                    <a:p>
                      <a:r>
                        <a:rPr lang="en-US" sz="1400" dirty="0"/>
                        <a:t>50 Vulnerability</a:t>
                      </a:r>
                    </a:p>
                    <a:p>
                      <a:endParaRPr lang="en-US" sz="1400" dirty="0"/>
                    </a:p>
                    <a:p>
                      <a:r>
                        <a:rPr lang="en-US" sz="1400" dirty="0"/>
                        <a:t>+40 Planned Practices</a:t>
                      </a:r>
                    </a:p>
                    <a:p>
                      <a:endParaRPr lang="en-US" sz="1400" dirty="0"/>
                    </a:p>
                  </a:txBody>
                  <a:tcPr/>
                </a:tc>
                <a:extLst>
                  <a:ext uri="{0D108BD9-81ED-4DB2-BD59-A6C34878D82A}">
                    <a16:rowId xmlns:a16="http://schemas.microsoft.com/office/drawing/2014/main" val="4252635653"/>
                  </a:ext>
                </a:extLst>
              </a:tr>
            </a:tbl>
          </a:graphicData>
        </a:graphic>
      </p:graphicFrame>
      <p:cxnSp>
        <p:nvCxnSpPr>
          <p:cNvPr id="6" name="Straight Connector 5">
            <a:extLst>
              <a:ext uri="{FF2B5EF4-FFF2-40B4-BE49-F238E27FC236}">
                <a16:creationId xmlns:a16="http://schemas.microsoft.com/office/drawing/2014/main" id="{790B3991-A85B-4420-A80C-74033A6EC4D6}"/>
              </a:ext>
            </a:extLst>
          </p:cNvPr>
          <p:cNvCxnSpPr>
            <a:cxnSpLocks/>
          </p:cNvCxnSpPr>
          <p:nvPr/>
        </p:nvCxnSpPr>
        <p:spPr>
          <a:xfrm>
            <a:off x="666494" y="1649123"/>
            <a:ext cx="0" cy="449929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A7F6AAD6-DA4E-4020-ABBE-F99BD57085B3}"/>
              </a:ext>
            </a:extLst>
          </p:cNvPr>
          <p:cNvSpPr/>
          <p:nvPr/>
        </p:nvSpPr>
        <p:spPr>
          <a:xfrm>
            <a:off x="659506" y="1295400"/>
            <a:ext cx="1602294" cy="289327"/>
          </a:xfrm>
          <a:prstGeom prst="rect">
            <a:avLst/>
          </a:prstGeom>
          <a:solidFill>
            <a:schemeClr val="bg2">
              <a:lumMod val="50000"/>
            </a:schemeClr>
          </a:solidFill>
          <a:effectLst>
            <a:outerShdw blurRad="40000" dist="23000" dir="5400000" rotWithShape="0">
              <a:schemeClr val="bg2">
                <a:lumMod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Existing Condition</a:t>
            </a:r>
          </a:p>
        </p:txBody>
      </p:sp>
      <p:sp>
        <p:nvSpPr>
          <p:cNvPr id="29" name="Rectangle 28">
            <a:extLst>
              <a:ext uri="{FF2B5EF4-FFF2-40B4-BE49-F238E27FC236}">
                <a16:creationId xmlns:a16="http://schemas.microsoft.com/office/drawing/2014/main" id="{1E41C1F4-CE10-4CA8-8A34-370A50F9B501}"/>
              </a:ext>
            </a:extLst>
          </p:cNvPr>
          <p:cNvSpPr/>
          <p:nvPr/>
        </p:nvSpPr>
        <p:spPr>
          <a:xfrm>
            <a:off x="2258643" y="1288821"/>
            <a:ext cx="1375975" cy="289327"/>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Existing Practice</a:t>
            </a:r>
          </a:p>
        </p:txBody>
      </p:sp>
      <p:sp>
        <p:nvSpPr>
          <p:cNvPr id="30" name="Rectangle 29">
            <a:extLst>
              <a:ext uri="{FF2B5EF4-FFF2-40B4-BE49-F238E27FC236}">
                <a16:creationId xmlns:a16="http://schemas.microsoft.com/office/drawing/2014/main" id="{1CE5A85D-A9B9-4ACA-A38D-6AF624567621}"/>
              </a:ext>
            </a:extLst>
          </p:cNvPr>
          <p:cNvSpPr/>
          <p:nvPr/>
        </p:nvSpPr>
        <p:spPr>
          <a:xfrm>
            <a:off x="3657600" y="1295400"/>
            <a:ext cx="2350438" cy="289327"/>
          </a:xfrm>
          <a:prstGeom prst="rect">
            <a:avLst/>
          </a:prstGeom>
          <a:pattFill prst="wdUpDiag">
            <a:fgClr>
              <a:srgbClr val="92D779"/>
            </a:fgClr>
            <a:bgClr>
              <a:schemeClr val="bg1"/>
            </a:bgClr>
          </a:pattFill>
          <a:ln>
            <a:solidFill>
              <a:schemeClr val="accent1">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Planned Practices</a:t>
            </a:r>
          </a:p>
        </p:txBody>
      </p:sp>
      <p:sp>
        <p:nvSpPr>
          <p:cNvPr id="27" name="Rectangle 26">
            <a:extLst>
              <a:ext uri="{FF2B5EF4-FFF2-40B4-BE49-F238E27FC236}">
                <a16:creationId xmlns:a16="http://schemas.microsoft.com/office/drawing/2014/main" id="{EA30A8A6-0924-4BE4-8965-545CA3BEFEB1}"/>
              </a:ext>
            </a:extLst>
          </p:cNvPr>
          <p:cNvSpPr/>
          <p:nvPr/>
        </p:nvSpPr>
        <p:spPr>
          <a:xfrm>
            <a:off x="1763877" y="1613077"/>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9F9A36-A138-42B0-940A-D1900837E83B}"/>
              </a:ext>
            </a:extLst>
          </p:cNvPr>
          <p:cNvSpPr/>
          <p:nvPr/>
        </p:nvSpPr>
        <p:spPr>
          <a:xfrm>
            <a:off x="4698913" y="3206046"/>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697B857-37F1-48C2-93F3-2C749F3DD81B}"/>
              </a:ext>
            </a:extLst>
          </p:cNvPr>
          <p:cNvSpPr/>
          <p:nvPr/>
        </p:nvSpPr>
        <p:spPr>
          <a:xfrm>
            <a:off x="6432167" y="4692619"/>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57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E47A-4BF8-4596-A582-31CB6714A716}"/>
              </a:ext>
            </a:extLst>
          </p:cNvPr>
          <p:cNvSpPr>
            <a:spLocks noGrp="1"/>
          </p:cNvSpPr>
          <p:nvPr>
            <p:ph type="title"/>
          </p:nvPr>
        </p:nvSpPr>
        <p:spPr>
          <a:xfrm>
            <a:off x="0" y="633238"/>
            <a:ext cx="9144000" cy="943708"/>
          </a:xfrm>
        </p:spPr>
        <p:txBody>
          <a:bodyPr>
            <a:normAutofit fontScale="90000"/>
          </a:bodyPr>
          <a:lstStyle/>
          <a:p>
            <a:pPr algn="ctr"/>
            <a:r>
              <a:rPr lang="en-US" dirty="0"/>
              <a:t>Ranking Prioritization </a:t>
            </a:r>
            <a:br>
              <a:rPr lang="en-US" dirty="0"/>
            </a:br>
            <a:r>
              <a:rPr lang="en-US" dirty="0"/>
              <a:t>AERT vs CART</a:t>
            </a:r>
          </a:p>
        </p:txBody>
      </p:sp>
      <p:sp>
        <p:nvSpPr>
          <p:cNvPr id="4" name="Slide Number Placeholder 3">
            <a:extLst>
              <a:ext uri="{FF2B5EF4-FFF2-40B4-BE49-F238E27FC236}">
                <a16:creationId xmlns:a16="http://schemas.microsoft.com/office/drawing/2014/main" id="{162B1115-4B02-4E55-902F-817B1119CB88}"/>
              </a:ext>
            </a:extLst>
          </p:cNvPr>
          <p:cNvSpPr>
            <a:spLocks noGrp="1"/>
          </p:cNvSpPr>
          <p:nvPr>
            <p:ph type="sldNum" sz="quarter" idx="12"/>
          </p:nvPr>
        </p:nvSpPr>
        <p:spPr/>
        <p:txBody>
          <a:bodyPr/>
          <a:lstStyle/>
          <a:p>
            <a:fld id="{4219272A-714B-4394-91B3-C883D28F4F8C}" type="slidenum">
              <a:rPr lang="en-US" smtClean="0"/>
              <a:t>28</a:t>
            </a:fld>
            <a:endParaRPr lang="en-US" dirty="0"/>
          </a:p>
        </p:txBody>
      </p:sp>
      <p:graphicFrame>
        <p:nvGraphicFramePr>
          <p:cNvPr id="5" name="Table 4">
            <a:extLst>
              <a:ext uri="{FF2B5EF4-FFF2-40B4-BE49-F238E27FC236}">
                <a16:creationId xmlns:a16="http://schemas.microsoft.com/office/drawing/2014/main" id="{31F6874F-77C1-4F4C-B545-F021E44A332F}"/>
              </a:ext>
            </a:extLst>
          </p:cNvPr>
          <p:cNvGraphicFramePr>
            <a:graphicFrameLocks noGrp="1"/>
          </p:cNvGraphicFramePr>
          <p:nvPr/>
        </p:nvGraphicFramePr>
        <p:xfrm>
          <a:off x="1066800" y="1665350"/>
          <a:ext cx="6858000" cy="5020181"/>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83400809"/>
                    </a:ext>
                  </a:extLst>
                </a:gridCol>
                <a:gridCol w="1295400">
                  <a:extLst>
                    <a:ext uri="{9D8B030D-6E8A-4147-A177-3AD203B41FA5}">
                      <a16:colId xmlns:a16="http://schemas.microsoft.com/office/drawing/2014/main" val="3190865373"/>
                    </a:ext>
                  </a:extLst>
                </a:gridCol>
                <a:gridCol w="2082485">
                  <a:extLst>
                    <a:ext uri="{9D8B030D-6E8A-4147-A177-3AD203B41FA5}">
                      <a16:colId xmlns:a16="http://schemas.microsoft.com/office/drawing/2014/main" val="4094618140"/>
                    </a:ext>
                  </a:extLst>
                </a:gridCol>
                <a:gridCol w="1041715">
                  <a:extLst>
                    <a:ext uri="{9D8B030D-6E8A-4147-A177-3AD203B41FA5}">
                      <a16:colId xmlns:a16="http://schemas.microsoft.com/office/drawing/2014/main" val="3500948912"/>
                    </a:ext>
                  </a:extLst>
                </a:gridCol>
              </a:tblGrid>
              <a:tr h="788080">
                <a:tc>
                  <a:txBody>
                    <a:bodyPr/>
                    <a:lstStyle/>
                    <a:p>
                      <a:pPr algn="ctr"/>
                      <a:r>
                        <a:rPr lang="en-US" sz="1600" dirty="0">
                          <a:solidFill>
                            <a:schemeClr val="bg1"/>
                          </a:solidFill>
                        </a:rPr>
                        <a:t>Current</a:t>
                      </a:r>
                    </a:p>
                    <a:p>
                      <a:pPr algn="ctr"/>
                      <a:r>
                        <a:rPr lang="en-US" sz="1600" dirty="0">
                          <a:solidFill>
                            <a:schemeClr val="bg1"/>
                          </a:solidFill>
                        </a:rPr>
                        <a:t>Assessment </a:t>
                      </a:r>
                    </a:p>
                    <a:p>
                      <a:pPr algn="ctr"/>
                      <a:r>
                        <a:rPr lang="en-US" sz="1600" dirty="0">
                          <a:solidFill>
                            <a:schemeClr val="bg1"/>
                          </a:solidFill>
                        </a:rPr>
                        <a:t>Ranking Pts</a:t>
                      </a:r>
                    </a:p>
                  </a:txBody>
                  <a:tcPr/>
                </a:tc>
                <a:tc>
                  <a:txBody>
                    <a:bodyPr/>
                    <a:lstStyle/>
                    <a:p>
                      <a:pPr algn="ctr"/>
                      <a:r>
                        <a:rPr lang="en-US" sz="1600" dirty="0">
                          <a:solidFill>
                            <a:schemeClr val="bg1"/>
                          </a:solidFill>
                        </a:rPr>
                        <a:t>AERT</a:t>
                      </a:r>
                    </a:p>
                    <a:p>
                      <a:pPr algn="ctr"/>
                      <a:r>
                        <a:rPr lang="en-US" sz="1600" dirty="0">
                          <a:solidFill>
                            <a:schemeClr val="bg1"/>
                          </a:solidFill>
                        </a:rPr>
                        <a:t>Priority</a:t>
                      </a:r>
                    </a:p>
                  </a:txBody>
                  <a:tcPr/>
                </a:tc>
                <a:tc>
                  <a:txBody>
                    <a:bodyPr/>
                    <a:lstStyle/>
                    <a:p>
                      <a:pPr algn="ctr"/>
                      <a:r>
                        <a:rPr lang="en-US" sz="1600" dirty="0">
                          <a:solidFill>
                            <a:schemeClr val="bg1"/>
                          </a:solidFill>
                        </a:rPr>
                        <a:t>CART </a:t>
                      </a:r>
                    </a:p>
                    <a:p>
                      <a:pPr algn="ctr"/>
                      <a:r>
                        <a:rPr lang="en-US" sz="1600" dirty="0">
                          <a:solidFill>
                            <a:schemeClr val="bg1"/>
                          </a:solidFill>
                        </a:rPr>
                        <a:t>Assessment Ranking Pts</a:t>
                      </a:r>
                    </a:p>
                  </a:txBody>
                  <a:tcPr/>
                </a:tc>
                <a:tc>
                  <a:txBody>
                    <a:bodyPr/>
                    <a:lstStyle/>
                    <a:p>
                      <a:pPr algn="ctr"/>
                      <a:r>
                        <a:rPr lang="en-US" sz="1600" dirty="0">
                          <a:solidFill>
                            <a:schemeClr val="bg1"/>
                          </a:solidFill>
                        </a:rPr>
                        <a:t>CART</a:t>
                      </a:r>
                    </a:p>
                    <a:p>
                      <a:pPr algn="ctr"/>
                      <a:r>
                        <a:rPr lang="en-US" sz="1600" dirty="0">
                          <a:solidFill>
                            <a:schemeClr val="bg1"/>
                          </a:solidFill>
                        </a:rPr>
                        <a:t>Priority</a:t>
                      </a:r>
                    </a:p>
                  </a:txBody>
                  <a:tcPr/>
                </a:tc>
                <a:extLst>
                  <a:ext uri="{0D108BD9-81ED-4DB2-BD59-A6C34878D82A}">
                    <a16:rowId xmlns:a16="http://schemas.microsoft.com/office/drawing/2014/main" val="1633068449"/>
                  </a:ext>
                </a:extLst>
              </a:tr>
              <a:tr h="1391324">
                <a:tc>
                  <a:txBody>
                    <a:bodyPr/>
                    <a:lstStyle/>
                    <a:p>
                      <a:pPr algn="ctr"/>
                      <a:r>
                        <a:rPr lang="en-US" sz="1400" b="1" u="sng" dirty="0"/>
                        <a:t>Flat</a:t>
                      </a:r>
                    </a:p>
                    <a:p>
                      <a:pPr algn="ctr"/>
                      <a:endParaRPr lang="en-US" sz="800" dirty="0"/>
                    </a:p>
                    <a:p>
                      <a:r>
                        <a:rPr lang="en-US" sz="1400" dirty="0"/>
                        <a:t>+40 Planned Practices</a:t>
                      </a:r>
                    </a:p>
                  </a:txBody>
                  <a:tcPr/>
                </a:tc>
                <a:tc>
                  <a:txBody>
                    <a:bodyPr/>
                    <a:lstStyle/>
                    <a:p>
                      <a:endParaRPr lang="en-US" sz="1400" dirty="0"/>
                    </a:p>
                  </a:txBody>
                  <a:tcPr/>
                </a:tc>
                <a:tc>
                  <a:txBody>
                    <a:bodyPr/>
                    <a:lstStyle/>
                    <a:p>
                      <a:pPr algn="ctr"/>
                      <a:r>
                        <a:rPr lang="en-US" sz="1400" b="1" u="sng" dirty="0"/>
                        <a:t>Flat</a:t>
                      </a:r>
                    </a:p>
                    <a:p>
                      <a:pPr algn="ctr"/>
                      <a:endParaRPr lang="en-US" sz="800" dirty="0"/>
                    </a:p>
                    <a:p>
                      <a:r>
                        <a:rPr lang="en-US" sz="1400" dirty="0"/>
                        <a:t>0 Vulnerability</a:t>
                      </a:r>
                    </a:p>
                    <a:p>
                      <a:endParaRPr lang="en-US" sz="1400" dirty="0"/>
                    </a:p>
                    <a:p>
                      <a:r>
                        <a:rPr lang="en-US" sz="1400" dirty="0"/>
                        <a:t>+40 Planned Practices</a:t>
                      </a:r>
                    </a:p>
                    <a:p>
                      <a:endParaRPr lang="en-US" sz="1400" dirty="0"/>
                    </a:p>
                  </a:txBody>
                  <a:tcPr/>
                </a:tc>
                <a:tc>
                  <a:txBody>
                    <a:bodyPr/>
                    <a:lstStyle/>
                    <a:p>
                      <a:endParaRPr lang="en-US" sz="1400" dirty="0"/>
                    </a:p>
                  </a:txBody>
                  <a:tcPr/>
                </a:tc>
                <a:extLst>
                  <a:ext uri="{0D108BD9-81ED-4DB2-BD59-A6C34878D82A}">
                    <a16:rowId xmlns:a16="http://schemas.microsoft.com/office/drawing/2014/main" val="3743857304"/>
                  </a:ext>
                </a:extLst>
              </a:tr>
              <a:tr h="1337767">
                <a:tc>
                  <a:txBody>
                    <a:bodyPr/>
                    <a:lstStyle/>
                    <a:p>
                      <a:pPr algn="ctr"/>
                      <a:r>
                        <a:rPr lang="en-US" sz="1400" b="1" u="sng" dirty="0"/>
                        <a:t>Gently Rolling</a:t>
                      </a:r>
                    </a:p>
                    <a:p>
                      <a:endParaRPr lang="en-US" sz="800" dirty="0"/>
                    </a:p>
                    <a:p>
                      <a:r>
                        <a:rPr lang="en-US" sz="1400" dirty="0"/>
                        <a:t>+40 Planned Practices</a:t>
                      </a:r>
                    </a:p>
                  </a:txBody>
                  <a:tcPr/>
                </a:tc>
                <a:tc>
                  <a:txBody>
                    <a:bodyPr/>
                    <a:lstStyle/>
                    <a:p>
                      <a:endParaRPr lang="en-US" sz="1400" dirty="0"/>
                    </a:p>
                  </a:txBody>
                  <a:tcPr/>
                </a:tc>
                <a:tc>
                  <a:txBody>
                    <a:bodyPr/>
                    <a:lstStyle/>
                    <a:p>
                      <a:pPr algn="ctr"/>
                      <a:r>
                        <a:rPr lang="en-US" sz="1400" b="1" u="sng" dirty="0"/>
                        <a:t>Gently Rolling</a:t>
                      </a:r>
                    </a:p>
                    <a:p>
                      <a:endParaRPr lang="en-US" sz="800" dirty="0"/>
                    </a:p>
                    <a:p>
                      <a:r>
                        <a:rPr lang="en-US" sz="1400" dirty="0"/>
                        <a:t>20 Vulnerability </a:t>
                      </a:r>
                    </a:p>
                    <a:p>
                      <a:endParaRPr lang="en-US" sz="1400" dirty="0"/>
                    </a:p>
                    <a:p>
                      <a:r>
                        <a:rPr lang="en-US" sz="1400" dirty="0"/>
                        <a:t>+40 Planned Practices</a:t>
                      </a:r>
                    </a:p>
                    <a:p>
                      <a:endParaRPr lang="en-US" sz="1400" dirty="0"/>
                    </a:p>
                  </a:txBody>
                  <a:tcPr/>
                </a:tc>
                <a:tc>
                  <a:txBody>
                    <a:bodyPr/>
                    <a:lstStyle/>
                    <a:p>
                      <a:endParaRPr lang="en-US" sz="1400" dirty="0"/>
                    </a:p>
                  </a:txBody>
                  <a:tcPr/>
                </a:tc>
                <a:extLst>
                  <a:ext uri="{0D108BD9-81ED-4DB2-BD59-A6C34878D82A}">
                    <a16:rowId xmlns:a16="http://schemas.microsoft.com/office/drawing/2014/main" val="418805904"/>
                  </a:ext>
                </a:extLst>
              </a:tr>
              <a:tr h="1468130">
                <a:tc>
                  <a:txBody>
                    <a:bodyPr/>
                    <a:lstStyle/>
                    <a:p>
                      <a:pPr algn="ctr"/>
                      <a:r>
                        <a:rPr lang="en-US" sz="1400" b="1" u="sng" dirty="0"/>
                        <a:t>Steep Slope</a:t>
                      </a:r>
                    </a:p>
                    <a:p>
                      <a:pPr algn="ctr"/>
                      <a:endParaRPr lang="en-US" sz="800" dirty="0"/>
                    </a:p>
                    <a:p>
                      <a:r>
                        <a:rPr lang="en-US" sz="1400" dirty="0"/>
                        <a:t>+40 Planned Practices</a:t>
                      </a:r>
                    </a:p>
                    <a:p>
                      <a:endParaRPr lang="en-US" sz="1400" dirty="0"/>
                    </a:p>
                  </a:txBody>
                  <a:tcPr/>
                </a:tc>
                <a:tc>
                  <a:txBody>
                    <a:bodyPr/>
                    <a:lstStyle/>
                    <a:p>
                      <a:endParaRPr lang="en-US" sz="1400" dirty="0"/>
                    </a:p>
                  </a:txBody>
                  <a:tcPr/>
                </a:tc>
                <a:tc>
                  <a:txBody>
                    <a:bodyPr/>
                    <a:lstStyle/>
                    <a:p>
                      <a:pPr algn="ctr"/>
                      <a:r>
                        <a:rPr lang="en-US" sz="1400" b="1" u="sng" dirty="0"/>
                        <a:t>Steep Slope</a:t>
                      </a:r>
                    </a:p>
                    <a:p>
                      <a:pPr algn="ctr"/>
                      <a:endParaRPr lang="en-US" sz="800" dirty="0"/>
                    </a:p>
                    <a:p>
                      <a:r>
                        <a:rPr lang="en-US" sz="1400" dirty="0"/>
                        <a:t>50 Vulnerability</a:t>
                      </a:r>
                    </a:p>
                    <a:p>
                      <a:endParaRPr lang="en-US" sz="1400" dirty="0"/>
                    </a:p>
                    <a:p>
                      <a:r>
                        <a:rPr lang="en-US" sz="1400" dirty="0"/>
                        <a:t>+40 Planned Practices</a:t>
                      </a:r>
                    </a:p>
                    <a:p>
                      <a:endParaRPr lang="en-US" sz="1400" dirty="0"/>
                    </a:p>
                  </a:txBody>
                  <a:tcPr/>
                </a:tc>
                <a:tc>
                  <a:txBody>
                    <a:bodyPr/>
                    <a:lstStyle/>
                    <a:p>
                      <a:endParaRPr lang="en-US" sz="1400" dirty="0"/>
                    </a:p>
                  </a:txBody>
                  <a:tcPr/>
                </a:tc>
                <a:extLst>
                  <a:ext uri="{0D108BD9-81ED-4DB2-BD59-A6C34878D82A}">
                    <a16:rowId xmlns:a16="http://schemas.microsoft.com/office/drawing/2014/main" val="4252635653"/>
                  </a:ext>
                </a:extLst>
              </a:tr>
            </a:tbl>
          </a:graphicData>
        </a:graphic>
      </p:graphicFrame>
      <p:sp>
        <p:nvSpPr>
          <p:cNvPr id="7" name="TextBox 6">
            <a:extLst>
              <a:ext uri="{FF2B5EF4-FFF2-40B4-BE49-F238E27FC236}">
                <a16:creationId xmlns:a16="http://schemas.microsoft.com/office/drawing/2014/main" id="{2A6F9405-7EE1-40E7-B4AB-E8DC30AE5D96}"/>
              </a:ext>
            </a:extLst>
          </p:cNvPr>
          <p:cNvSpPr txBox="1"/>
          <p:nvPr/>
        </p:nvSpPr>
        <p:spPr>
          <a:xfrm>
            <a:off x="7080741" y="4123472"/>
            <a:ext cx="844059" cy="369332"/>
          </a:xfrm>
          <a:prstGeom prst="rect">
            <a:avLst/>
          </a:prstGeom>
          <a:noFill/>
        </p:spPr>
        <p:txBody>
          <a:bodyPr wrap="square" rtlCol="0">
            <a:spAutoFit/>
          </a:bodyPr>
          <a:lstStyle/>
          <a:p>
            <a:r>
              <a:rPr lang="en-US" dirty="0"/>
              <a:t>2nd</a:t>
            </a:r>
          </a:p>
        </p:txBody>
      </p:sp>
      <p:sp>
        <p:nvSpPr>
          <p:cNvPr id="8" name="TextBox 7">
            <a:extLst>
              <a:ext uri="{FF2B5EF4-FFF2-40B4-BE49-F238E27FC236}">
                <a16:creationId xmlns:a16="http://schemas.microsoft.com/office/drawing/2014/main" id="{D4DB742A-42E2-4731-86DE-8C9F1915FE34}"/>
              </a:ext>
            </a:extLst>
          </p:cNvPr>
          <p:cNvSpPr txBox="1"/>
          <p:nvPr/>
        </p:nvSpPr>
        <p:spPr>
          <a:xfrm>
            <a:off x="7162800" y="5557754"/>
            <a:ext cx="844059" cy="369332"/>
          </a:xfrm>
          <a:prstGeom prst="rect">
            <a:avLst/>
          </a:prstGeom>
          <a:noFill/>
        </p:spPr>
        <p:txBody>
          <a:bodyPr wrap="square" rtlCol="0">
            <a:spAutoFit/>
          </a:bodyPr>
          <a:lstStyle/>
          <a:p>
            <a:r>
              <a:rPr lang="en-US" dirty="0"/>
              <a:t>1st</a:t>
            </a:r>
          </a:p>
        </p:txBody>
      </p:sp>
      <p:sp>
        <p:nvSpPr>
          <p:cNvPr id="9" name="TextBox 8">
            <a:extLst>
              <a:ext uri="{FF2B5EF4-FFF2-40B4-BE49-F238E27FC236}">
                <a16:creationId xmlns:a16="http://schemas.microsoft.com/office/drawing/2014/main" id="{CE185C11-171B-420C-B26B-6E310ABE61BD}"/>
              </a:ext>
            </a:extLst>
          </p:cNvPr>
          <p:cNvSpPr txBox="1"/>
          <p:nvPr/>
        </p:nvSpPr>
        <p:spPr>
          <a:xfrm>
            <a:off x="7162800" y="2605922"/>
            <a:ext cx="655216" cy="369332"/>
          </a:xfrm>
          <a:prstGeom prst="rect">
            <a:avLst/>
          </a:prstGeom>
          <a:noFill/>
        </p:spPr>
        <p:txBody>
          <a:bodyPr wrap="square" rtlCol="0">
            <a:spAutoFit/>
          </a:bodyPr>
          <a:lstStyle/>
          <a:p>
            <a:r>
              <a:rPr lang="en-US" dirty="0"/>
              <a:t>3rd</a:t>
            </a:r>
          </a:p>
        </p:txBody>
      </p:sp>
      <p:sp>
        <p:nvSpPr>
          <p:cNvPr id="11" name="TextBox 10">
            <a:extLst>
              <a:ext uri="{FF2B5EF4-FFF2-40B4-BE49-F238E27FC236}">
                <a16:creationId xmlns:a16="http://schemas.microsoft.com/office/drawing/2014/main" id="{D10C3699-D4A8-493A-A846-1F03B7DAD2F8}"/>
              </a:ext>
            </a:extLst>
          </p:cNvPr>
          <p:cNvSpPr txBox="1"/>
          <p:nvPr/>
        </p:nvSpPr>
        <p:spPr>
          <a:xfrm>
            <a:off x="3962398" y="5557754"/>
            <a:ext cx="844059" cy="369332"/>
          </a:xfrm>
          <a:prstGeom prst="rect">
            <a:avLst/>
          </a:prstGeom>
          <a:noFill/>
        </p:spPr>
        <p:txBody>
          <a:bodyPr wrap="square" rtlCol="0">
            <a:spAutoFit/>
          </a:bodyPr>
          <a:lstStyle/>
          <a:p>
            <a:r>
              <a:rPr lang="en-US" dirty="0"/>
              <a:t>1st</a:t>
            </a:r>
          </a:p>
        </p:txBody>
      </p:sp>
      <p:sp>
        <p:nvSpPr>
          <p:cNvPr id="12" name="TextBox 11">
            <a:extLst>
              <a:ext uri="{FF2B5EF4-FFF2-40B4-BE49-F238E27FC236}">
                <a16:creationId xmlns:a16="http://schemas.microsoft.com/office/drawing/2014/main" id="{885778D3-70FC-4DBD-9911-4F4E7B7E1D62}"/>
              </a:ext>
            </a:extLst>
          </p:cNvPr>
          <p:cNvSpPr txBox="1"/>
          <p:nvPr/>
        </p:nvSpPr>
        <p:spPr>
          <a:xfrm>
            <a:off x="3962400" y="2647535"/>
            <a:ext cx="844059" cy="369332"/>
          </a:xfrm>
          <a:prstGeom prst="rect">
            <a:avLst/>
          </a:prstGeom>
          <a:noFill/>
        </p:spPr>
        <p:txBody>
          <a:bodyPr wrap="square" rtlCol="0">
            <a:spAutoFit/>
          </a:bodyPr>
          <a:lstStyle/>
          <a:p>
            <a:r>
              <a:rPr lang="en-US" dirty="0"/>
              <a:t>1st</a:t>
            </a:r>
          </a:p>
        </p:txBody>
      </p:sp>
      <p:sp>
        <p:nvSpPr>
          <p:cNvPr id="13" name="TextBox 12">
            <a:extLst>
              <a:ext uri="{FF2B5EF4-FFF2-40B4-BE49-F238E27FC236}">
                <a16:creationId xmlns:a16="http://schemas.microsoft.com/office/drawing/2014/main" id="{4DB39E52-9536-4E2B-B3B3-1C5C61159E0A}"/>
              </a:ext>
            </a:extLst>
          </p:cNvPr>
          <p:cNvSpPr txBox="1"/>
          <p:nvPr/>
        </p:nvSpPr>
        <p:spPr>
          <a:xfrm>
            <a:off x="3962399" y="4123472"/>
            <a:ext cx="844059" cy="369332"/>
          </a:xfrm>
          <a:prstGeom prst="rect">
            <a:avLst/>
          </a:prstGeom>
          <a:noFill/>
        </p:spPr>
        <p:txBody>
          <a:bodyPr wrap="square" rtlCol="0">
            <a:spAutoFit/>
          </a:bodyPr>
          <a:lstStyle/>
          <a:p>
            <a:r>
              <a:rPr lang="en-US" dirty="0"/>
              <a:t>1st</a:t>
            </a:r>
          </a:p>
        </p:txBody>
      </p:sp>
    </p:spTree>
    <p:extLst>
      <p:ext uri="{BB962C8B-B14F-4D97-AF65-F5344CB8AC3E}">
        <p14:creationId xmlns:p14="http://schemas.microsoft.com/office/powerpoint/2010/main" val="3663658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AF1B-C93F-41C5-B289-24DB615AACF0}"/>
              </a:ext>
            </a:extLst>
          </p:cNvPr>
          <p:cNvSpPr>
            <a:spLocks noGrp="1"/>
          </p:cNvSpPr>
          <p:nvPr>
            <p:ph type="title"/>
          </p:nvPr>
        </p:nvSpPr>
        <p:spPr/>
        <p:txBody>
          <a:bodyPr/>
          <a:lstStyle/>
          <a:p>
            <a:pPr algn="ctr"/>
            <a:r>
              <a:rPr lang="en-US" dirty="0"/>
              <a:t>Ranking Pool Use</a:t>
            </a:r>
          </a:p>
        </p:txBody>
      </p:sp>
      <p:sp>
        <p:nvSpPr>
          <p:cNvPr id="3" name="Content Placeholder 2">
            <a:extLst>
              <a:ext uri="{FF2B5EF4-FFF2-40B4-BE49-F238E27FC236}">
                <a16:creationId xmlns:a16="http://schemas.microsoft.com/office/drawing/2014/main" id="{11E14F4F-84EE-41F3-96E0-D4AE4F6120C2}"/>
              </a:ext>
            </a:extLst>
          </p:cNvPr>
          <p:cNvSpPr>
            <a:spLocks noGrp="1"/>
          </p:cNvSpPr>
          <p:nvPr>
            <p:ph idx="1"/>
          </p:nvPr>
        </p:nvSpPr>
        <p:spPr>
          <a:xfrm>
            <a:off x="381000" y="1634942"/>
            <a:ext cx="7731369" cy="4525963"/>
          </a:xfrm>
        </p:spPr>
        <p:txBody>
          <a:bodyPr>
            <a:normAutofit lnSpcReduction="10000"/>
          </a:bodyPr>
          <a:lstStyle/>
          <a:p>
            <a:r>
              <a:rPr lang="en-US" dirty="0"/>
              <a:t>Within CART each FY 2020 program Spending Plan (funding pools, subaccounts, and/or initiatives) will have a CART ranking pool.</a:t>
            </a:r>
          </a:p>
          <a:p>
            <a:endParaRPr lang="en-US" dirty="0"/>
          </a:p>
          <a:p>
            <a:r>
              <a:rPr lang="en-US" dirty="0"/>
              <a:t>Ranking pools will evaluate client’s applications for 5 main areas</a:t>
            </a:r>
          </a:p>
          <a:p>
            <a:pPr marL="342900" indent="-342900">
              <a:buFont typeface="Arial" panose="020B0604020202020204" pitchFamily="34" charset="0"/>
              <a:buChar char="•"/>
            </a:pPr>
            <a:r>
              <a:rPr lang="en-US" dirty="0"/>
              <a:t>Plan Assessment: Existing Vulnerability</a:t>
            </a:r>
          </a:p>
          <a:p>
            <a:pPr marL="342900" indent="-342900">
              <a:buFont typeface="Arial" panose="020B0604020202020204" pitchFamily="34" charset="0"/>
              <a:buChar char="•"/>
            </a:pPr>
            <a:r>
              <a:rPr lang="en-US" dirty="0"/>
              <a:t>Plan Assessment: Planned Practice Effects</a:t>
            </a:r>
          </a:p>
          <a:p>
            <a:pPr marL="342900" indent="-342900">
              <a:buFont typeface="Arial" panose="020B0604020202020204" pitchFamily="34" charset="0"/>
              <a:buChar char="•"/>
            </a:pPr>
            <a:r>
              <a:rPr lang="en-US" dirty="0"/>
              <a:t>Pool Priorities: Resource </a:t>
            </a:r>
          </a:p>
          <a:p>
            <a:pPr marL="342900" indent="-342900">
              <a:buFont typeface="Arial" panose="020B0604020202020204" pitchFamily="34" charset="0"/>
              <a:buChar char="•"/>
            </a:pPr>
            <a:r>
              <a:rPr lang="en-US" dirty="0"/>
              <a:t>Pool Priorities: Programmatic</a:t>
            </a:r>
          </a:p>
          <a:p>
            <a:pPr marL="342900" indent="-342900">
              <a:buFont typeface="Arial" panose="020B0604020202020204" pitchFamily="34" charset="0"/>
              <a:buChar char="•"/>
            </a:pPr>
            <a:r>
              <a:rPr lang="en-US" dirty="0"/>
              <a:t>Efficiency</a:t>
            </a:r>
          </a:p>
          <a:p>
            <a:pPr marL="342900" indent="-342900">
              <a:buFont typeface="Arial" panose="020B0604020202020204" pitchFamily="34" charset="0"/>
              <a:buChar char="•"/>
            </a:pPr>
            <a:endParaRPr lang="en-US" dirty="0"/>
          </a:p>
          <a:p>
            <a:r>
              <a:rPr lang="en-US" dirty="0"/>
              <a:t>The locally led process can have input on each of these </a:t>
            </a:r>
          </a:p>
          <a:p>
            <a:endParaRPr lang="en-US" dirty="0"/>
          </a:p>
        </p:txBody>
      </p:sp>
      <p:sp>
        <p:nvSpPr>
          <p:cNvPr id="4" name="Slide Number Placeholder 3">
            <a:extLst>
              <a:ext uri="{FF2B5EF4-FFF2-40B4-BE49-F238E27FC236}">
                <a16:creationId xmlns:a16="http://schemas.microsoft.com/office/drawing/2014/main" id="{0A4935CA-6A40-4C65-A6C7-C6CE7EB655FE}"/>
              </a:ext>
            </a:extLst>
          </p:cNvPr>
          <p:cNvSpPr>
            <a:spLocks noGrp="1"/>
          </p:cNvSpPr>
          <p:nvPr>
            <p:ph type="sldNum" sz="quarter" idx="12"/>
          </p:nvPr>
        </p:nvSpPr>
        <p:spPr/>
        <p:txBody>
          <a:bodyPr/>
          <a:lstStyle/>
          <a:p>
            <a:fld id="{4219272A-714B-4394-91B3-C883D28F4F8C}" type="slidenum">
              <a:rPr lang="en-US" smtClean="0"/>
              <a:t>29</a:t>
            </a:fld>
            <a:endParaRPr lang="en-US" dirty="0"/>
          </a:p>
        </p:txBody>
      </p:sp>
    </p:spTree>
    <p:extLst>
      <p:ext uri="{BB962C8B-B14F-4D97-AF65-F5344CB8AC3E}">
        <p14:creationId xmlns:p14="http://schemas.microsoft.com/office/powerpoint/2010/main" val="214392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t>CART Objectives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3</a:t>
            </a:fld>
            <a:endParaRPr lang="en-US" dirty="0"/>
          </a:p>
        </p:txBody>
      </p:sp>
      <p:sp>
        <p:nvSpPr>
          <p:cNvPr id="7" name="Content Placeholder 6">
            <a:extLst>
              <a:ext uri="{FF2B5EF4-FFF2-40B4-BE49-F238E27FC236}">
                <a16:creationId xmlns:a16="http://schemas.microsoft.com/office/drawing/2014/main" id="{79A67DAB-D5F8-47CC-9AF8-E52ADC67B483}"/>
              </a:ext>
            </a:extLst>
          </p:cNvPr>
          <p:cNvSpPr>
            <a:spLocks noGrp="1"/>
          </p:cNvSpPr>
          <p:nvPr>
            <p:ph idx="1"/>
          </p:nvPr>
        </p:nvSpPr>
        <p:spPr/>
        <p:txBody>
          <a:bodyPr/>
          <a:lstStyle/>
          <a:p>
            <a:r>
              <a:rPr lang="en-US" dirty="0"/>
              <a:t>Streamline, Efficiency &amp; Customer Service</a:t>
            </a:r>
          </a:p>
          <a:p>
            <a:pPr marL="342900" indent="-342900">
              <a:buFont typeface="Arial" panose="020B0604020202020204" pitchFamily="34" charset="0"/>
              <a:buChar char="•"/>
            </a:pPr>
            <a:r>
              <a:rPr lang="en-US" dirty="0"/>
              <a:t>Streamline Reading the Land </a:t>
            </a:r>
          </a:p>
          <a:p>
            <a:pPr marL="342900" indent="-342900">
              <a:buFont typeface="Arial" panose="020B0604020202020204" pitchFamily="34" charset="0"/>
              <a:buChar char="•"/>
            </a:pPr>
            <a:r>
              <a:rPr lang="en-US" dirty="0"/>
              <a:t>Efficient Conservation Planning and Ranking</a:t>
            </a:r>
          </a:p>
          <a:p>
            <a:pPr marL="342900" indent="-342900">
              <a:buFont typeface="Arial" panose="020B0604020202020204" pitchFamily="34" charset="0"/>
              <a:buChar char="•"/>
            </a:pPr>
            <a:r>
              <a:rPr lang="en-US" dirty="0"/>
              <a:t>Improve Services and Time to Interact with the Client</a:t>
            </a:r>
          </a:p>
          <a:p>
            <a:pPr marL="342900" indent="-342900">
              <a:buFont typeface="Arial" panose="020B0604020202020204" pitchFamily="34" charset="0"/>
              <a:buChar char="•"/>
            </a:pPr>
            <a:endParaRPr lang="en-US" dirty="0"/>
          </a:p>
          <a:p>
            <a:r>
              <a:rPr lang="en-US" dirty="0"/>
              <a:t>Program Neutral Planning informs Programs in a consistent, integrated process.</a:t>
            </a:r>
          </a:p>
          <a:p>
            <a:endParaRPr lang="en-US" dirty="0"/>
          </a:p>
          <a:p>
            <a:r>
              <a:rPr lang="en-US" dirty="0"/>
              <a:t>Adaptive Learning Framework</a:t>
            </a:r>
          </a:p>
          <a:p>
            <a:endParaRPr lang="en-US" dirty="0"/>
          </a:p>
          <a:p>
            <a:r>
              <a:rPr lang="en-US" dirty="0"/>
              <a:t>CART will be fully integrated into Planning and Program Policy.  No Duplication of Work</a:t>
            </a:r>
          </a:p>
        </p:txBody>
      </p:sp>
    </p:spTree>
    <p:extLst>
      <p:ext uri="{BB962C8B-B14F-4D97-AF65-F5344CB8AC3E}">
        <p14:creationId xmlns:p14="http://schemas.microsoft.com/office/powerpoint/2010/main" val="106723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AF1B-C93F-41C5-B289-24DB615AACF0}"/>
              </a:ext>
            </a:extLst>
          </p:cNvPr>
          <p:cNvSpPr>
            <a:spLocks noGrp="1"/>
          </p:cNvSpPr>
          <p:nvPr>
            <p:ph type="title"/>
          </p:nvPr>
        </p:nvSpPr>
        <p:spPr/>
        <p:txBody>
          <a:bodyPr/>
          <a:lstStyle/>
          <a:p>
            <a:pPr algn="ctr"/>
            <a:r>
              <a:rPr lang="en-US" dirty="0"/>
              <a:t>Ranking Pool Use</a:t>
            </a:r>
          </a:p>
        </p:txBody>
      </p:sp>
      <p:sp>
        <p:nvSpPr>
          <p:cNvPr id="3" name="Content Placeholder 2">
            <a:extLst>
              <a:ext uri="{FF2B5EF4-FFF2-40B4-BE49-F238E27FC236}">
                <a16:creationId xmlns:a16="http://schemas.microsoft.com/office/drawing/2014/main" id="{11E14F4F-84EE-41F3-96E0-D4AE4F6120C2}"/>
              </a:ext>
            </a:extLst>
          </p:cNvPr>
          <p:cNvSpPr>
            <a:spLocks noGrp="1"/>
          </p:cNvSpPr>
          <p:nvPr>
            <p:ph idx="1"/>
          </p:nvPr>
        </p:nvSpPr>
        <p:spPr>
          <a:xfrm>
            <a:off x="381000" y="1634942"/>
            <a:ext cx="7731369" cy="4525963"/>
          </a:xfrm>
        </p:spPr>
        <p:txBody>
          <a:bodyPr>
            <a:normAutofit/>
          </a:bodyPr>
          <a:lstStyle/>
          <a:p>
            <a:r>
              <a:rPr lang="en-US" dirty="0"/>
              <a:t>Each Ranking Pool will be customized by the appropriate program manager after incorporating locally led input.  Customizable aspects include:</a:t>
            </a:r>
          </a:p>
          <a:p>
            <a:pPr marL="342900" indent="-342900">
              <a:buFont typeface="Arial" panose="020B0604020202020204" pitchFamily="34" charset="0"/>
              <a:buChar char="•"/>
            </a:pPr>
            <a:r>
              <a:rPr lang="en-US" dirty="0"/>
              <a:t>Geographic Extent of Ranking Pool</a:t>
            </a:r>
          </a:p>
          <a:p>
            <a:pPr marL="342900" indent="-342900">
              <a:buFont typeface="Arial" panose="020B0604020202020204" pitchFamily="34" charset="0"/>
              <a:buChar char="•"/>
            </a:pPr>
            <a:r>
              <a:rPr lang="en-US" dirty="0"/>
              <a:t>Subdivisions for funding within Ranking Pool</a:t>
            </a:r>
          </a:p>
          <a:p>
            <a:pPr marL="342900" indent="-342900">
              <a:buFont typeface="Arial" panose="020B0604020202020204" pitchFamily="34" charset="0"/>
              <a:buChar char="•"/>
            </a:pPr>
            <a:r>
              <a:rPr lang="en-US" dirty="0"/>
              <a:t>Weighting between 4 aspects</a:t>
            </a:r>
          </a:p>
          <a:p>
            <a:pPr marL="342900" indent="-342900">
              <a:buFont typeface="Arial" panose="020B0604020202020204" pitchFamily="34" charset="0"/>
              <a:buChar char="•"/>
            </a:pPr>
            <a:r>
              <a:rPr lang="en-US" dirty="0"/>
              <a:t>Selection of Land Uses</a:t>
            </a:r>
          </a:p>
          <a:p>
            <a:pPr marL="342900" indent="-342900">
              <a:buFont typeface="Arial" panose="020B0604020202020204" pitchFamily="34" charset="0"/>
              <a:buChar char="•"/>
            </a:pPr>
            <a:r>
              <a:rPr lang="en-US" dirty="0"/>
              <a:t>Selection and Weighting of Resource Concerns</a:t>
            </a:r>
          </a:p>
          <a:p>
            <a:pPr marL="342900" indent="-342900">
              <a:buFont typeface="Arial" panose="020B0604020202020204" pitchFamily="34" charset="0"/>
              <a:buChar char="•"/>
            </a:pPr>
            <a:r>
              <a:rPr lang="en-US" dirty="0"/>
              <a:t>Selection of Conservation Practices</a:t>
            </a:r>
          </a:p>
          <a:p>
            <a:pPr marL="342900" indent="-342900">
              <a:buFont typeface="Arial" panose="020B0604020202020204" pitchFamily="34" charset="0"/>
              <a:buChar char="•"/>
            </a:pPr>
            <a:r>
              <a:rPr lang="en-US" dirty="0"/>
              <a:t>Applicability Questions or Geometry</a:t>
            </a:r>
          </a:p>
          <a:p>
            <a:pPr marL="342900" indent="-342900">
              <a:buFont typeface="Arial" panose="020B0604020202020204" pitchFamily="34" charset="0"/>
              <a:buChar char="•"/>
            </a:pPr>
            <a:r>
              <a:rPr lang="en-US" dirty="0"/>
              <a:t>Pool Resource Priority Questions and Geometry</a:t>
            </a:r>
          </a:p>
          <a:p>
            <a:pPr marL="342900" indent="-342900">
              <a:buFont typeface="Arial" panose="020B0604020202020204" pitchFamily="34" charset="0"/>
              <a:buChar char="•"/>
            </a:pPr>
            <a:r>
              <a:rPr lang="en-US" dirty="0"/>
              <a:t>Pool Programmatic Priority Questions and Geometry</a:t>
            </a:r>
          </a:p>
          <a:p>
            <a:endParaRPr lang="en-US" dirty="0"/>
          </a:p>
        </p:txBody>
      </p:sp>
      <p:sp>
        <p:nvSpPr>
          <p:cNvPr id="4" name="Slide Number Placeholder 3">
            <a:extLst>
              <a:ext uri="{FF2B5EF4-FFF2-40B4-BE49-F238E27FC236}">
                <a16:creationId xmlns:a16="http://schemas.microsoft.com/office/drawing/2014/main" id="{0A4935CA-6A40-4C65-A6C7-C6CE7EB655FE}"/>
              </a:ext>
            </a:extLst>
          </p:cNvPr>
          <p:cNvSpPr>
            <a:spLocks noGrp="1"/>
          </p:cNvSpPr>
          <p:nvPr>
            <p:ph type="sldNum" sz="quarter" idx="12"/>
          </p:nvPr>
        </p:nvSpPr>
        <p:spPr/>
        <p:txBody>
          <a:bodyPr/>
          <a:lstStyle/>
          <a:p>
            <a:fld id="{4219272A-714B-4394-91B3-C883D28F4F8C}" type="slidenum">
              <a:rPr lang="en-US" smtClean="0"/>
              <a:t>30</a:t>
            </a:fld>
            <a:endParaRPr lang="en-US" dirty="0"/>
          </a:p>
        </p:txBody>
      </p:sp>
    </p:spTree>
    <p:extLst>
      <p:ext uri="{BB962C8B-B14F-4D97-AF65-F5344CB8AC3E}">
        <p14:creationId xmlns:p14="http://schemas.microsoft.com/office/powerpoint/2010/main" val="301160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AF1B-C93F-41C5-B289-24DB615AACF0}"/>
              </a:ext>
            </a:extLst>
          </p:cNvPr>
          <p:cNvSpPr>
            <a:spLocks noGrp="1"/>
          </p:cNvSpPr>
          <p:nvPr>
            <p:ph type="title"/>
          </p:nvPr>
        </p:nvSpPr>
        <p:spPr/>
        <p:txBody>
          <a:bodyPr/>
          <a:lstStyle/>
          <a:p>
            <a:pPr algn="ctr"/>
            <a:r>
              <a:rPr lang="en-US" dirty="0"/>
              <a:t>Ranking Pool (Applicability)</a:t>
            </a:r>
          </a:p>
        </p:txBody>
      </p:sp>
      <p:sp>
        <p:nvSpPr>
          <p:cNvPr id="3" name="Content Placeholder 2">
            <a:extLst>
              <a:ext uri="{FF2B5EF4-FFF2-40B4-BE49-F238E27FC236}">
                <a16:creationId xmlns:a16="http://schemas.microsoft.com/office/drawing/2014/main" id="{11E14F4F-84EE-41F3-96E0-D4AE4F6120C2}"/>
              </a:ext>
            </a:extLst>
          </p:cNvPr>
          <p:cNvSpPr>
            <a:spLocks noGrp="1"/>
          </p:cNvSpPr>
          <p:nvPr>
            <p:ph idx="1"/>
          </p:nvPr>
        </p:nvSpPr>
        <p:spPr/>
        <p:txBody>
          <a:bodyPr/>
          <a:lstStyle/>
          <a:p>
            <a:r>
              <a:rPr lang="en-US" dirty="0"/>
              <a:t>A ranking pool will start to garner points if:</a:t>
            </a:r>
          </a:p>
          <a:p>
            <a:pPr marL="342900" indent="-342900">
              <a:buFont typeface="Arial" panose="020B0604020202020204" pitchFamily="34" charset="0"/>
              <a:buChar char="•"/>
            </a:pPr>
            <a:r>
              <a:rPr lang="en-US" dirty="0"/>
              <a:t>PLU(s) are within geographic boundary (Could have a percentage requirement of PLUs)</a:t>
            </a:r>
          </a:p>
          <a:p>
            <a:pPr marL="342900" indent="-342900">
              <a:buFont typeface="Arial" panose="020B0604020202020204" pitchFamily="34" charset="0"/>
              <a:buChar char="•"/>
            </a:pPr>
            <a:r>
              <a:rPr lang="en-US" dirty="0"/>
              <a:t>At least one resource concern is checked to assess for a resource concern identified as positively weighted for the ranking pool</a:t>
            </a:r>
          </a:p>
          <a:p>
            <a:pPr marL="342900" indent="-342900">
              <a:buFont typeface="Arial" panose="020B0604020202020204" pitchFamily="34" charset="0"/>
              <a:buChar char="•"/>
            </a:pPr>
            <a:r>
              <a:rPr lang="en-US" dirty="0"/>
              <a:t>Applicable Practices are in the Plan for the ranking pool</a:t>
            </a:r>
          </a:p>
          <a:p>
            <a:pPr marL="342900" indent="-342900">
              <a:buFont typeface="Arial" panose="020B0604020202020204" pitchFamily="34" charset="0"/>
              <a:buChar char="•"/>
            </a:pPr>
            <a:r>
              <a:rPr lang="en-US" dirty="0"/>
              <a:t>Applicability Questions are passed</a:t>
            </a:r>
          </a:p>
          <a:p>
            <a:pPr marL="342900" indent="-34290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0A4935CA-6A40-4C65-A6C7-C6CE7EB655FE}"/>
              </a:ext>
            </a:extLst>
          </p:cNvPr>
          <p:cNvSpPr>
            <a:spLocks noGrp="1"/>
          </p:cNvSpPr>
          <p:nvPr>
            <p:ph type="sldNum" sz="quarter" idx="12"/>
          </p:nvPr>
        </p:nvSpPr>
        <p:spPr/>
        <p:txBody>
          <a:bodyPr/>
          <a:lstStyle/>
          <a:p>
            <a:fld id="{4219272A-714B-4394-91B3-C883D28F4F8C}" type="slidenum">
              <a:rPr lang="en-US" smtClean="0"/>
              <a:t>31</a:t>
            </a:fld>
            <a:endParaRPr lang="en-US" dirty="0"/>
          </a:p>
        </p:txBody>
      </p:sp>
    </p:spTree>
    <p:extLst>
      <p:ext uri="{BB962C8B-B14F-4D97-AF65-F5344CB8AC3E}">
        <p14:creationId xmlns:p14="http://schemas.microsoft.com/office/powerpoint/2010/main" val="2359195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8B97-22B7-496D-8911-C4332E5C8FC0}"/>
              </a:ext>
            </a:extLst>
          </p:cNvPr>
          <p:cNvSpPr>
            <a:spLocks noGrp="1"/>
          </p:cNvSpPr>
          <p:nvPr>
            <p:ph type="title"/>
          </p:nvPr>
        </p:nvSpPr>
        <p:spPr/>
        <p:txBody>
          <a:bodyPr/>
          <a:lstStyle/>
          <a:p>
            <a:r>
              <a:rPr lang="en-US" dirty="0"/>
              <a:t>Configurable Ranking Pools</a:t>
            </a:r>
          </a:p>
        </p:txBody>
      </p:sp>
      <p:pic>
        <p:nvPicPr>
          <p:cNvPr id="6" name="Picture 5">
            <a:extLst>
              <a:ext uri="{FF2B5EF4-FFF2-40B4-BE49-F238E27FC236}">
                <a16:creationId xmlns:a16="http://schemas.microsoft.com/office/drawing/2014/main" id="{5AAC75E8-A97B-4018-B352-CEB4B3C458F0}"/>
              </a:ext>
            </a:extLst>
          </p:cNvPr>
          <p:cNvPicPr>
            <a:picLocks noChangeAspect="1"/>
          </p:cNvPicPr>
          <p:nvPr/>
        </p:nvPicPr>
        <p:blipFill>
          <a:blip r:embed="rId2"/>
          <a:stretch>
            <a:fillRect/>
          </a:stretch>
        </p:blipFill>
        <p:spPr>
          <a:xfrm>
            <a:off x="1524000" y="1371600"/>
            <a:ext cx="5788399" cy="5265675"/>
          </a:xfrm>
          <a:prstGeom prst="rect">
            <a:avLst/>
          </a:prstGeom>
        </p:spPr>
      </p:pic>
    </p:spTree>
    <p:extLst>
      <p:ext uri="{BB962C8B-B14F-4D97-AF65-F5344CB8AC3E}">
        <p14:creationId xmlns:p14="http://schemas.microsoft.com/office/powerpoint/2010/main" val="2964699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B5103-9447-4442-9844-1558018E3882}"/>
              </a:ext>
            </a:extLst>
          </p:cNvPr>
          <p:cNvSpPr>
            <a:spLocks noGrp="1"/>
          </p:cNvSpPr>
          <p:nvPr>
            <p:ph type="title"/>
          </p:nvPr>
        </p:nvSpPr>
        <p:spPr/>
        <p:txBody>
          <a:bodyPr/>
          <a:lstStyle/>
          <a:p>
            <a:pPr algn="ctr"/>
            <a:r>
              <a:rPr lang="en-US" dirty="0"/>
              <a:t>Pool Resource Priorities</a:t>
            </a:r>
          </a:p>
        </p:txBody>
      </p:sp>
      <p:sp>
        <p:nvSpPr>
          <p:cNvPr id="3" name="Content Placeholder 2">
            <a:extLst>
              <a:ext uri="{FF2B5EF4-FFF2-40B4-BE49-F238E27FC236}">
                <a16:creationId xmlns:a16="http://schemas.microsoft.com/office/drawing/2014/main" id="{3FC19DBC-0D70-4840-BA8C-ADE4E26DBB44}"/>
              </a:ext>
            </a:extLst>
          </p:cNvPr>
          <p:cNvSpPr>
            <a:spLocks noGrp="1"/>
          </p:cNvSpPr>
          <p:nvPr>
            <p:ph idx="1"/>
          </p:nvPr>
        </p:nvSpPr>
        <p:spPr>
          <a:xfrm>
            <a:off x="261814" y="1600201"/>
            <a:ext cx="7731369" cy="3005356"/>
          </a:xfrm>
        </p:spPr>
        <p:txBody>
          <a:bodyPr>
            <a:noAutofit/>
          </a:bodyPr>
          <a:lstStyle/>
          <a:p>
            <a:pPr marL="342900" indent="-342900">
              <a:buFont typeface="Arial" panose="020B0604020202020204" pitchFamily="34" charset="0"/>
              <a:buChar char="•"/>
            </a:pPr>
            <a:r>
              <a:rPr lang="en-US" dirty="0"/>
              <a:t>Resource Priorities will be Ranking Pool Specific and may be either geospatial or question based.</a:t>
            </a:r>
          </a:p>
          <a:p>
            <a:pPr marL="1085850" lvl="1" indent="-342900">
              <a:buFont typeface="Arial" panose="020B0604020202020204" pitchFamily="34" charset="0"/>
              <a:buChar char="•"/>
            </a:pPr>
            <a:r>
              <a:rPr lang="en-US" sz="2000" dirty="0"/>
              <a:t>Geospatial Based (ex. Priority Watershed)</a:t>
            </a:r>
          </a:p>
          <a:p>
            <a:pPr marL="1085850" lvl="1" indent="-342900">
              <a:buFont typeface="Arial" panose="020B0604020202020204" pitchFamily="34" charset="0"/>
              <a:buChar char="•"/>
            </a:pPr>
            <a:r>
              <a:rPr lang="en-US" sz="2000" dirty="0"/>
              <a:t>Question Based (ex. Do the practices in the application affect sage grouse?)</a:t>
            </a:r>
          </a:p>
          <a:p>
            <a:pPr marL="342900" indent="-342900">
              <a:buFont typeface="Arial" panose="020B0604020202020204" pitchFamily="34" charset="0"/>
              <a:buChar char="•"/>
            </a:pPr>
            <a:r>
              <a:rPr lang="en-US" dirty="0"/>
              <a:t>Points awarded can be true/false or graded by priority</a:t>
            </a:r>
          </a:p>
          <a:p>
            <a:pPr marL="342900" indent="-342900">
              <a:buFont typeface="Arial" panose="020B0604020202020204" pitchFamily="34" charset="0"/>
              <a:buChar char="•"/>
            </a:pPr>
            <a:r>
              <a:rPr lang="en-US" dirty="0"/>
              <a:t>Multiple priorities can be considered for each ranking pool</a:t>
            </a:r>
          </a:p>
          <a:p>
            <a:pPr marL="342900" indent="-342900">
              <a:buFont typeface="Arial" panose="020B0604020202020204" pitchFamily="34" charset="0"/>
              <a:buChar char="•"/>
            </a:pPr>
            <a:r>
              <a:rPr lang="en-US" dirty="0"/>
              <a:t>Awarded at the application level, not by Planned Land Unit</a:t>
            </a:r>
          </a:p>
          <a:p>
            <a:pPr marL="342900" indent="-34290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7AAEA2C2-1C08-4EB4-98EE-77B576AC9037}"/>
              </a:ext>
            </a:extLst>
          </p:cNvPr>
          <p:cNvSpPr>
            <a:spLocks noGrp="1"/>
          </p:cNvSpPr>
          <p:nvPr>
            <p:ph type="sldNum" sz="quarter" idx="12"/>
          </p:nvPr>
        </p:nvSpPr>
        <p:spPr/>
        <p:txBody>
          <a:bodyPr/>
          <a:lstStyle/>
          <a:p>
            <a:fld id="{4219272A-714B-4394-91B3-C883D28F4F8C}" type="slidenum">
              <a:rPr lang="en-US" smtClean="0"/>
              <a:t>33</a:t>
            </a:fld>
            <a:endParaRPr lang="en-US" dirty="0"/>
          </a:p>
        </p:txBody>
      </p:sp>
    </p:spTree>
    <p:extLst>
      <p:ext uri="{BB962C8B-B14F-4D97-AF65-F5344CB8AC3E}">
        <p14:creationId xmlns:p14="http://schemas.microsoft.com/office/powerpoint/2010/main" val="4096443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B5103-9447-4442-9844-1558018E3882}"/>
              </a:ext>
            </a:extLst>
          </p:cNvPr>
          <p:cNvSpPr>
            <a:spLocks noGrp="1"/>
          </p:cNvSpPr>
          <p:nvPr>
            <p:ph type="title"/>
          </p:nvPr>
        </p:nvSpPr>
        <p:spPr/>
        <p:txBody>
          <a:bodyPr/>
          <a:lstStyle/>
          <a:p>
            <a:pPr algn="ctr"/>
            <a:r>
              <a:rPr lang="en-US" dirty="0"/>
              <a:t>Pool Programmatic Priorities</a:t>
            </a:r>
          </a:p>
        </p:txBody>
      </p:sp>
      <p:sp>
        <p:nvSpPr>
          <p:cNvPr id="3" name="Content Placeholder 2">
            <a:extLst>
              <a:ext uri="{FF2B5EF4-FFF2-40B4-BE49-F238E27FC236}">
                <a16:creationId xmlns:a16="http://schemas.microsoft.com/office/drawing/2014/main" id="{3FC19DBC-0D70-4840-BA8C-ADE4E26DBB44}"/>
              </a:ext>
            </a:extLst>
          </p:cNvPr>
          <p:cNvSpPr>
            <a:spLocks noGrp="1"/>
          </p:cNvSpPr>
          <p:nvPr>
            <p:ph idx="1"/>
          </p:nvPr>
        </p:nvSpPr>
        <p:spPr>
          <a:xfrm>
            <a:off x="261814" y="1600201"/>
            <a:ext cx="7731369" cy="3005356"/>
          </a:xfrm>
        </p:spPr>
        <p:txBody>
          <a:bodyPr>
            <a:noAutofit/>
          </a:bodyPr>
          <a:lstStyle/>
          <a:p>
            <a:pPr marL="342900" indent="-342900">
              <a:buFont typeface="Arial" panose="020B0604020202020204" pitchFamily="34" charset="0"/>
              <a:buChar char="•"/>
            </a:pPr>
            <a:r>
              <a:rPr lang="en-US" dirty="0"/>
              <a:t>Programmatic Priorities will be Ranking Pool Specific and may be either geospatial or question based.</a:t>
            </a:r>
          </a:p>
          <a:p>
            <a:pPr marL="1085850" lvl="1" indent="-342900">
              <a:buFont typeface="Arial" panose="020B0604020202020204" pitchFamily="34" charset="0"/>
              <a:buChar char="•"/>
            </a:pPr>
            <a:r>
              <a:rPr lang="en-US" sz="2000" dirty="0"/>
              <a:t>Geospatial Based (ex. Risk of conversion)</a:t>
            </a:r>
          </a:p>
          <a:p>
            <a:pPr marL="1085850" lvl="1" indent="-342900">
              <a:buFont typeface="Arial" panose="020B0604020202020204" pitchFamily="34" charset="0"/>
              <a:buChar char="•"/>
            </a:pPr>
            <a:r>
              <a:rPr lang="en-US" sz="2000" dirty="0"/>
              <a:t>Question Based (ex. Veteran Farmer)</a:t>
            </a:r>
          </a:p>
          <a:p>
            <a:pPr marL="342900" indent="-342900">
              <a:buFont typeface="Arial" panose="020B0604020202020204" pitchFamily="34" charset="0"/>
              <a:buChar char="•"/>
            </a:pPr>
            <a:r>
              <a:rPr lang="en-US" dirty="0"/>
              <a:t>Points awarded can be true/false or graded by priority</a:t>
            </a:r>
          </a:p>
          <a:p>
            <a:pPr marL="342900" indent="-342900">
              <a:buFont typeface="Arial" panose="020B0604020202020204" pitchFamily="34" charset="0"/>
              <a:buChar char="•"/>
            </a:pPr>
            <a:r>
              <a:rPr lang="en-US" dirty="0"/>
              <a:t>Multiple priorities can be considered for each ranking pool</a:t>
            </a:r>
          </a:p>
          <a:p>
            <a:pPr marL="342900" indent="-342900">
              <a:buFont typeface="Arial" panose="020B0604020202020204" pitchFamily="34" charset="0"/>
              <a:buChar char="•"/>
            </a:pPr>
            <a:r>
              <a:rPr lang="en-US" dirty="0"/>
              <a:t>Awarded at the application level, not by Planned land unit and may be based on the client’s status</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AAEA2C2-1C08-4EB4-98EE-77B576AC9037}"/>
              </a:ext>
            </a:extLst>
          </p:cNvPr>
          <p:cNvSpPr>
            <a:spLocks noGrp="1"/>
          </p:cNvSpPr>
          <p:nvPr>
            <p:ph type="sldNum" sz="quarter" idx="12"/>
          </p:nvPr>
        </p:nvSpPr>
        <p:spPr/>
        <p:txBody>
          <a:bodyPr/>
          <a:lstStyle/>
          <a:p>
            <a:fld id="{4219272A-714B-4394-91B3-C883D28F4F8C}" type="slidenum">
              <a:rPr lang="en-US" smtClean="0"/>
              <a:t>34</a:t>
            </a:fld>
            <a:endParaRPr lang="en-US" dirty="0"/>
          </a:p>
        </p:txBody>
      </p:sp>
    </p:spTree>
    <p:extLst>
      <p:ext uri="{BB962C8B-B14F-4D97-AF65-F5344CB8AC3E}">
        <p14:creationId xmlns:p14="http://schemas.microsoft.com/office/powerpoint/2010/main" val="2033898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B5103-9447-4442-9844-1558018E3882}"/>
              </a:ext>
            </a:extLst>
          </p:cNvPr>
          <p:cNvSpPr>
            <a:spLocks noGrp="1"/>
          </p:cNvSpPr>
          <p:nvPr>
            <p:ph type="title"/>
          </p:nvPr>
        </p:nvSpPr>
        <p:spPr/>
        <p:txBody>
          <a:bodyPr/>
          <a:lstStyle/>
          <a:p>
            <a:pPr algn="ctr"/>
            <a:r>
              <a:rPr lang="en-US" dirty="0"/>
              <a:t>Efficiency</a:t>
            </a:r>
          </a:p>
        </p:txBody>
      </p:sp>
      <p:sp>
        <p:nvSpPr>
          <p:cNvPr id="3" name="Content Placeholder 2">
            <a:extLst>
              <a:ext uri="{FF2B5EF4-FFF2-40B4-BE49-F238E27FC236}">
                <a16:creationId xmlns:a16="http://schemas.microsoft.com/office/drawing/2014/main" id="{3FC19DBC-0D70-4840-BA8C-ADE4E26DBB44}"/>
              </a:ext>
            </a:extLst>
          </p:cNvPr>
          <p:cNvSpPr>
            <a:spLocks noGrp="1"/>
          </p:cNvSpPr>
          <p:nvPr>
            <p:ph idx="1"/>
          </p:nvPr>
        </p:nvSpPr>
        <p:spPr>
          <a:xfrm>
            <a:off x="261814" y="1600201"/>
            <a:ext cx="7731369" cy="3005356"/>
          </a:xfrm>
        </p:spPr>
        <p:txBody>
          <a:bodyPr>
            <a:noAutofit/>
          </a:bodyPr>
          <a:lstStyle/>
          <a:p>
            <a:endParaRPr lang="en-US" dirty="0"/>
          </a:p>
          <a:p>
            <a:endParaRPr lang="en-US" dirty="0"/>
          </a:p>
          <a:p>
            <a:pPr algn="ctr"/>
            <a:r>
              <a:rPr lang="en-US" dirty="0"/>
              <a:t>Plan Benefits from Applicable Practices</a:t>
            </a:r>
          </a:p>
          <a:p>
            <a:pPr algn="ctr"/>
            <a:endParaRPr lang="en-US" dirty="0"/>
          </a:p>
          <a:p>
            <a:pPr algn="ctr"/>
            <a:r>
              <a:rPr lang="en-US" dirty="0"/>
              <a:t>Average Annual Practice Cost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Weighted to result in meaningful score as identified by program</a:t>
            </a:r>
          </a:p>
        </p:txBody>
      </p:sp>
      <p:sp>
        <p:nvSpPr>
          <p:cNvPr id="4" name="Slide Number Placeholder 3">
            <a:extLst>
              <a:ext uri="{FF2B5EF4-FFF2-40B4-BE49-F238E27FC236}">
                <a16:creationId xmlns:a16="http://schemas.microsoft.com/office/drawing/2014/main" id="{7AAEA2C2-1C08-4EB4-98EE-77B576AC9037}"/>
              </a:ext>
            </a:extLst>
          </p:cNvPr>
          <p:cNvSpPr>
            <a:spLocks noGrp="1"/>
          </p:cNvSpPr>
          <p:nvPr>
            <p:ph type="sldNum" sz="quarter" idx="12"/>
          </p:nvPr>
        </p:nvSpPr>
        <p:spPr/>
        <p:txBody>
          <a:bodyPr/>
          <a:lstStyle/>
          <a:p>
            <a:fld id="{4219272A-714B-4394-91B3-C883D28F4F8C}" type="slidenum">
              <a:rPr lang="en-US" smtClean="0"/>
              <a:t>35</a:t>
            </a:fld>
            <a:endParaRPr lang="en-US" dirty="0"/>
          </a:p>
        </p:txBody>
      </p:sp>
      <p:cxnSp>
        <p:nvCxnSpPr>
          <p:cNvPr id="6" name="Straight Connector 5">
            <a:extLst>
              <a:ext uri="{FF2B5EF4-FFF2-40B4-BE49-F238E27FC236}">
                <a16:creationId xmlns:a16="http://schemas.microsoft.com/office/drawing/2014/main" id="{7479EA0D-00F9-4F2D-ABB3-854E213F235E}"/>
              </a:ext>
            </a:extLst>
          </p:cNvPr>
          <p:cNvCxnSpPr/>
          <p:nvPr/>
        </p:nvCxnSpPr>
        <p:spPr>
          <a:xfrm>
            <a:off x="1905000" y="2895600"/>
            <a:ext cx="449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9051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1B70F-78F8-4FEA-94CE-79F5B4B1A646}"/>
              </a:ext>
            </a:extLst>
          </p:cNvPr>
          <p:cNvSpPr>
            <a:spLocks noGrp="1"/>
          </p:cNvSpPr>
          <p:nvPr>
            <p:ph type="title"/>
          </p:nvPr>
        </p:nvSpPr>
        <p:spPr/>
        <p:txBody>
          <a:bodyPr/>
          <a:lstStyle/>
          <a:p>
            <a:pPr algn="ctr"/>
            <a:r>
              <a:rPr lang="en-US" dirty="0"/>
              <a:t> Application Score Weighting</a:t>
            </a:r>
          </a:p>
        </p:txBody>
      </p:sp>
      <p:sp>
        <p:nvSpPr>
          <p:cNvPr id="4" name="Slide Number Placeholder 3">
            <a:extLst>
              <a:ext uri="{FF2B5EF4-FFF2-40B4-BE49-F238E27FC236}">
                <a16:creationId xmlns:a16="http://schemas.microsoft.com/office/drawing/2014/main" id="{9C758171-83F8-49D8-B9F5-9157CB8C79C3}"/>
              </a:ext>
            </a:extLst>
          </p:cNvPr>
          <p:cNvSpPr>
            <a:spLocks noGrp="1"/>
          </p:cNvSpPr>
          <p:nvPr>
            <p:ph type="sldNum" sz="quarter" idx="12"/>
          </p:nvPr>
        </p:nvSpPr>
        <p:spPr/>
        <p:txBody>
          <a:bodyPr/>
          <a:lstStyle/>
          <a:p>
            <a:fld id="{4219272A-714B-4394-91B3-C883D28F4F8C}" type="slidenum">
              <a:rPr lang="en-US" smtClean="0"/>
              <a:t>36</a:t>
            </a:fld>
            <a:endParaRPr lang="en-US" dirty="0"/>
          </a:p>
        </p:txBody>
      </p:sp>
      <p:graphicFrame>
        <p:nvGraphicFramePr>
          <p:cNvPr id="5" name="Table 4">
            <a:extLst>
              <a:ext uri="{FF2B5EF4-FFF2-40B4-BE49-F238E27FC236}">
                <a16:creationId xmlns:a16="http://schemas.microsoft.com/office/drawing/2014/main" id="{D6153338-21BD-45E7-AEEC-C4FB590D21D8}"/>
              </a:ext>
            </a:extLst>
          </p:cNvPr>
          <p:cNvGraphicFramePr>
            <a:graphicFrameLocks noGrp="1"/>
          </p:cNvGraphicFramePr>
          <p:nvPr>
            <p:extLst/>
          </p:nvPr>
        </p:nvGraphicFramePr>
        <p:xfrm>
          <a:off x="1252477" y="3065201"/>
          <a:ext cx="6096000" cy="2827599"/>
        </p:xfrm>
        <a:graphic>
          <a:graphicData uri="http://schemas.openxmlformats.org/drawingml/2006/table">
            <a:tbl>
              <a:tblPr firstRow="1" bandRow="1">
                <a:tableStyleId>{5C22544A-7EE6-4342-B048-85BDC9FD1C3A}</a:tableStyleId>
              </a:tblPr>
              <a:tblGrid>
                <a:gridCol w="2073653">
                  <a:extLst>
                    <a:ext uri="{9D8B030D-6E8A-4147-A177-3AD203B41FA5}">
                      <a16:colId xmlns:a16="http://schemas.microsoft.com/office/drawing/2014/main" val="2952382545"/>
                    </a:ext>
                  </a:extLst>
                </a:gridCol>
                <a:gridCol w="3006347">
                  <a:extLst>
                    <a:ext uri="{9D8B030D-6E8A-4147-A177-3AD203B41FA5}">
                      <a16:colId xmlns:a16="http://schemas.microsoft.com/office/drawing/2014/main" val="3376548842"/>
                    </a:ext>
                  </a:extLst>
                </a:gridCol>
                <a:gridCol w="1016000">
                  <a:extLst>
                    <a:ext uri="{9D8B030D-6E8A-4147-A177-3AD203B41FA5}">
                      <a16:colId xmlns:a16="http://schemas.microsoft.com/office/drawing/2014/main" val="781823313"/>
                    </a:ext>
                  </a:extLst>
                </a:gridCol>
              </a:tblGrid>
              <a:tr h="370840">
                <a:tc gridSpan="3">
                  <a:txBody>
                    <a:bodyPr/>
                    <a:lstStyle/>
                    <a:p>
                      <a:r>
                        <a:rPr lang="en-US" sz="2000" dirty="0"/>
                        <a:t>Pool Weighting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5377261"/>
                  </a:ext>
                </a:extLst>
              </a:tr>
              <a:tr h="121920">
                <a:tc rowSpan="2">
                  <a:txBody>
                    <a:bodyPr/>
                    <a:lstStyle/>
                    <a:p>
                      <a:r>
                        <a:rPr lang="en-US" sz="2000" dirty="0"/>
                        <a:t>Plan Assessment</a:t>
                      </a:r>
                    </a:p>
                  </a:txBody>
                  <a:tcPr/>
                </a:tc>
                <a:tc>
                  <a:txBody>
                    <a:bodyPr/>
                    <a:lstStyle/>
                    <a:p>
                      <a:r>
                        <a:rPr lang="en-US" sz="2000" dirty="0"/>
                        <a:t>Vulnerability</a:t>
                      </a:r>
                    </a:p>
                  </a:txBody>
                  <a:tcPr/>
                </a:tc>
                <a:tc>
                  <a:txBody>
                    <a:bodyPr/>
                    <a:lstStyle/>
                    <a:p>
                      <a:pPr algn="ctr"/>
                      <a:r>
                        <a:rPr lang="en-US" sz="2000" dirty="0"/>
                        <a:t>20%</a:t>
                      </a:r>
                    </a:p>
                  </a:txBody>
                  <a:tcPr/>
                </a:tc>
                <a:extLst>
                  <a:ext uri="{0D108BD9-81ED-4DB2-BD59-A6C34878D82A}">
                    <a16:rowId xmlns:a16="http://schemas.microsoft.com/office/drawing/2014/main" val="3324837100"/>
                  </a:ext>
                </a:extLst>
              </a:tr>
              <a:tr h="365760">
                <a:tc vMerge="1">
                  <a:txBody>
                    <a:bodyPr/>
                    <a:lstStyle/>
                    <a:p>
                      <a:endParaRPr lang="en-US" dirty="0"/>
                    </a:p>
                  </a:txBody>
                  <a:tcPr/>
                </a:tc>
                <a:tc>
                  <a:txBody>
                    <a:bodyPr/>
                    <a:lstStyle/>
                    <a:p>
                      <a:r>
                        <a:rPr lang="en-US" sz="2000" dirty="0"/>
                        <a:t>Planned Practice Effects</a:t>
                      </a:r>
                    </a:p>
                  </a:txBody>
                  <a:tcPr/>
                </a:tc>
                <a:tc>
                  <a:txBody>
                    <a:bodyPr/>
                    <a:lstStyle/>
                    <a:p>
                      <a:pPr algn="ctr"/>
                      <a:r>
                        <a:rPr lang="en-US" sz="2000" dirty="0"/>
                        <a:t>30%</a:t>
                      </a:r>
                    </a:p>
                  </a:txBody>
                  <a:tcPr/>
                </a:tc>
                <a:extLst>
                  <a:ext uri="{0D108BD9-81ED-4DB2-BD59-A6C34878D82A}">
                    <a16:rowId xmlns:a16="http://schemas.microsoft.com/office/drawing/2014/main" val="644067919"/>
                  </a:ext>
                </a:extLst>
              </a:tr>
              <a:tr h="450159">
                <a:tc rowSpan="2">
                  <a:txBody>
                    <a:bodyPr/>
                    <a:lstStyle/>
                    <a:p>
                      <a:r>
                        <a:rPr lang="en-US" sz="2000" dirty="0"/>
                        <a:t>Pool Priorities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a:t>Resource</a:t>
                      </a:r>
                      <a:endParaRPr lang="en-US" sz="2000" dirty="0"/>
                    </a:p>
                  </a:txBody>
                  <a:tcPr/>
                </a:tc>
                <a:tc>
                  <a:txBody>
                    <a:bodyPr/>
                    <a:lstStyle/>
                    <a:p>
                      <a:pPr algn="ctr"/>
                      <a:r>
                        <a:rPr lang="en-US" sz="2000" dirty="0"/>
                        <a:t>30%</a:t>
                      </a:r>
                    </a:p>
                  </a:txBody>
                  <a:tcPr/>
                </a:tc>
                <a:extLst>
                  <a:ext uri="{0D108BD9-81ED-4DB2-BD59-A6C34878D82A}">
                    <a16:rowId xmlns:a16="http://schemas.microsoft.com/office/drawing/2014/main" val="204906613"/>
                  </a:ext>
                </a:extLst>
              </a:tr>
              <a:tr h="273050">
                <a:tc vMerge="1">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Programmatic</a:t>
                      </a:r>
                    </a:p>
                  </a:txBody>
                  <a:tcPr/>
                </a:tc>
                <a:tc>
                  <a:txBody>
                    <a:bodyPr/>
                    <a:lstStyle/>
                    <a:p>
                      <a:pPr algn="ctr"/>
                      <a:r>
                        <a:rPr lang="en-US" sz="2000" dirty="0"/>
                        <a:t>10%</a:t>
                      </a:r>
                    </a:p>
                  </a:txBody>
                  <a:tcPr/>
                </a:tc>
                <a:extLst>
                  <a:ext uri="{0D108BD9-81ED-4DB2-BD59-A6C34878D82A}">
                    <a16:rowId xmlns:a16="http://schemas.microsoft.com/office/drawing/2014/main" val="451891664"/>
                  </a:ext>
                </a:extLst>
              </a:tr>
              <a:tr h="180340">
                <a:tc gridSpan="2">
                  <a:txBody>
                    <a:bodyPr/>
                    <a:lstStyle/>
                    <a:p>
                      <a:r>
                        <a:rPr lang="en-US" sz="2000" dirty="0"/>
                        <a:t>Efficiency Score</a:t>
                      </a:r>
                    </a:p>
                  </a:txBody>
                  <a:tcPr/>
                </a:tc>
                <a:tc hMerge="1">
                  <a:txBody>
                    <a:bodyPr/>
                    <a:lstStyle/>
                    <a:p>
                      <a:endParaRPr lang="en-US"/>
                    </a:p>
                  </a:txBody>
                  <a:tcPr/>
                </a:tc>
                <a:tc>
                  <a:txBody>
                    <a:bodyPr/>
                    <a:lstStyle/>
                    <a:p>
                      <a:pPr algn="ctr"/>
                      <a:r>
                        <a:rPr lang="en-US" sz="2000" dirty="0"/>
                        <a:t>10%</a:t>
                      </a:r>
                    </a:p>
                  </a:txBody>
                  <a:tcPr/>
                </a:tc>
                <a:extLst>
                  <a:ext uri="{0D108BD9-81ED-4DB2-BD59-A6C34878D82A}">
                    <a16:rowId xmlns:a16="http://schemas.microsoft.com/office/drawing/2014/main" val="2697551749"/>
                  </a:ext>
                </a:extLst>
              </a:tr>
              <a:tr h="0">
                <a:tc gridSpan="2">
                  <a:txBody>
                    <a:bodyPr/>
                    <a:lstStyle/>
                    <a:p>
                      <a:r>
                        <a:rPr lang="en-US" sz="2000" dirty="0"/>
                        <a:t>Application Score</a:t>
                      </a:r>
                    </a:p>
                  </a:txBody>
                  <a:tcPr/>
                </a:tc>
                <a:tc hMerge="1">
                  <a:txBody>
                    <a:bodyPr/>
                    <a:lstStyle/>
                    <a:p>
                      <a:endParaRPr lang="en-US"/>
                    </a:p>
                  </a:txBody>
                  <a:tcPr/>
                </a:tc>
                <a:tc>
                  <a:txBody>
                    <a:bodyPr/>
                    <a:lstStyle/>
                    <a:p>
                      <a:pPr algn="ctr"/>
                      <a:r>
                        <a:rPr lang="en-US" sz="2000" dirty="0"/>
                        <a:t>100%</a:t>
                      </a:r>
                    </a:p>
                  </a:txBody>
                  <a:tcPr/>
                </a:tc>
                <a:extLst>
                  <a:ext uri="{0D108BD9-81ED-4DB2-BD59-A6C34878D82A}">
                    <a16:rowId xmlns:a16="http://schemas.microsoft.com/office/drawing/2014/main" val="4256363895"/>
                  </a:ext>
                </a:extLst>
              </a:tr>
            </a:tbl>
          </a:graphicData>
        </a:graphic>
      </p:graphicFrame>
      <p:sp>
        <p:nvSpPr>
          <p:cNvPr id="6" name="Content Placeholder 2">
            <a:extLst>
              <a:ext uri="{FF2B5EF4-FFF2-40B4-BE49-F238E27FC236}">
                <a16:creationId xmlns:a16="http://schemas.microsoft.com/office/drawing/2014/main" id="{7D2C0138-7A93-4425-92B1-D714C05502B9}"/>
              </a:ext>
            </a:extLst>
          </p:cNvPr>
          <p:cNvSpPr>
            <a:spLocks noGrp="1"/>
          </p:cNvSpPr>
          <p:nvPr>
            <p:ph idx="1"/>
          </p:nvPr>
        </p:nvSpPr>
        <p:spPr>
          <a:xfrm>
            <a:off x="261814" y="1600200"/>
            <a:ext cx="7731369" cy="1314447"/>
          </a:xfrm>
        </p:spPr>
        <p:txBody>
          <a:bodyPr>
            <a:normAutofit/>
          </a:bodyPr>
          <a:lstStyle/>
          <a:p>
            <a:pPr marL="342900" indent="-342900">
              <a:buFont typeface="Arial" panose="020B0604020202020204" pitchFamily="34" charset="0"/>
              <a:buChar char="•"/>
            </a:pPr>
            <a:r>
              <a:rPr lang="en-US" dirty="0"/>
              <a:t>Set by ranking pool with bounds set by program</a:t>
            </a:r>
          </a:p>
          <a:p>
            <a:pPr marL="342900" indent="-342900">
              <a:buFont typeface="Arial" panose="020B0604020202020204" pitchFamily="34" charset="0"/>
              <a:buChar char="•"/>
            </a:pPr>
            <a:r>
              <a:rPr lang="en-US" dirty="0"/>
              <a:t>Old National, State, and local questions would be incorporated into Plan Assessment or Pool Priorities</a:t>
            </a:r>
          </a:p>
        </p:txBody>
      </p:sp>
      <p:cxnSp>
        <p:nvCxnSpPr>
          <p:cNvPr id="8" name="Straight Connector 7">
            <a:extLst>
              <a:ext uri="{FF2B5EF4-FFF2-40B4-BE49-F238E27FC236}">
                <a16:creationId xmlns:a16="http://schemas.microsoft.com/office/drawing/2014/main" id="{267E1439-A455-43B6-984E-859A7351A319}"/>
              </a:ext>
            </a:extLst>
          </p:cNvPr>
          <p:cNvCxnSpPr/>
          <p:nvPr/>
        </p:nvCxnSpPr>
        <p:spPr>
          <a:xfrm>
            <a:off x="1252477" y="5486400"/>
            <a:ext cx="6096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1774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E89E-FAD9-4D2F-95C2-E22B696E177E}"/>
              </a:ext>
            </a:extLst>
          </p:cNvPr>
          <p:cNvSpPr>
            <a:spLocks noGrp="1"/>
          </p:cNvSpPr>
          <p:nvPr>
            <p:ph type="title"/>
          </p:nvPr>
        </p:nvSpPr>
        <p:spPr/>
        <p:txBody>
          <a:bodyPr/>
          <a:lstStyle/>
          <a:p>
            <a:r>
              <a:rPr lang="en-US" dirty="0"/>
              <a:t>Multi-Ranking Pool Evaluation</a:t>
            </a:r>
          </a:p>
        </p:txBody>
      </p:sp>
      <p:sp>
        <p:nvSpPr>
          <p:cNvPr id="3" name="Content Placeholder 2">
            <a:extLst>
              <a:ext uri="{FF2B5EF4-FFF2-40B4-BE49-F238E27FC236}">
                <a16:creationId xmlns:a16="http://schemas.microsoft.com/office/drawing/2014/main" id="{D5437524-E17B-4906-850A-16F0074E4685}"/>
              </a:ext>
            </a:extLst>
          </p:cNvPr>
          <p:cNvSpPr>
            <a:spLocks noGrp="1"/>
          </p:cNvSpPr>
          <p:nvPr>
            <p:ph idx="1"/>
          </p:nvPr>
        </p:nvSpPr>
        <p:spPr/>
        <p:txBody>
          <a:bodyPr/>
          <a:lstStyle/>
          <a:p>
            <a:r>
              <a:rPr lang="en-US" dirty="0"/>
              <a:t>A Plan Assessment is made up of multiple practices which may be eligible under multiple ranking pools.  CART will allow consideration for funding under all applicable ranking pools</a:t>
            </a:r>
          </a:p>
          <a:p>
            <a:endParaRPr lang="en-US" dirty="0"/>
          </a:p>
          <a:p>
            <a:pPr marL="342900" indent="-342900">
              <a:buFont typeface="Arial" panose="020B0604020202020204" pitchFamily="34" charset="0"/>
              <a:buChar char="•"/>
            </a:pPr>
            <a:r>
              <a:rPr lang="en-US" dirty="0"/>
              <a:t>Participants may be considered for funding in as many ranking pools as are applicable</a:t>
            </a:r>
          </a:p>
          <a:p>
            <a:pPr marL="342900" indent="-342900">
              <a:buFont typeface="Arial" panose="020B0604020202020204" pitchFamily="34" charset="0"/>
              <a:buChar char="•"/>
            </a:pPr>
            <a:r>
              <a:rPr lang="en-US" dirty="0"/>
              <a:t>Plans may receive funding from multiple ranking pools</a:t>
            </a:r>
          </a:p>
          <a:p>
            <a:pPr marL="342900" indent="-342900">
              <a:buFont typeface="Arial" panose="020B0604020202020204" pitchFamily="34" charset="0"/>
              <a:buChar char="•"/>
            </a:pPr>
            <a:r>
              <a:rPr lang="en-US" dirty="0"/>
              <a:t>CART will assure a practice is not funded twice on the same land unit by separate funding sources</a:t>
            </a:r>
          </a:p>
        </p:txBody>
      </p:sp>
      <p:sp>
        <p:nvSpPr>
          <p:cNvPr id="4" name="Slide Number Placeholder 3">
            <a:extLst>
              <a:ext uri="{FF2B5EF4-FFF2-40B4-BE49-F238E27FC236}">
                <a16:creationId xmlns:a16="http://schemas.microsoft.com/office/drawing/2014/main" id="{0153BD3A-C095-4252-BD95-5E9690CE947E}"/>
              </a:ext>
            </a:extLst>
          </p:cNvPr>
          <p:cNvSpPr>
            <a:spLocks noGrp="1"/>
          </p:cNvSpPr>
          <p:nvPr>
            <p:ph type="sldNum" sz="quarter" idx="12"/>
          </p:nvPr>
        </p:nvSpPr>
        <p:spPr/>
        <p:txBody>
          <a:bodyPr/>
          <a:lstStyle/>
          <a:p>
            <a:fld id="{4219272A-714B-4394-91B3-C883D28F4F8C}" type="slidenum">
              <a:rPr lang="en-US" smtClean="0"/>
              <a:t>37</a:t>
            </a:fld>
            <a:endParaRPr lang="en-US" dirty="0"/>
          </a:p>
        </p:txBody>
      </p:sp>
    </p:spTree>
    <p:extLst>
      <p:ext uri="{BB962C8B-B14F-4D97-AF65-F5344CB8AC3E}">
        <p14:creationId xmlns:p14="http://schemas.microsoft.com/office/powerpoint/2010/main" val="484990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C30301-110F-4EBC-9A3B-067407E44AA2}"/>
              </a:ext>
            </a:extLst>
          </p:cNvPr>
          <p:cNvSpPr>
            <a:spLocks noGrp="1"/>
          </p:cNvSpPr>
          <p:nvPr>
            <p:ph type="sldNum" sz="quarter" idx="12"/>
          </p:nvPr>
        </p:nvSpPr>
        <p:spPr/>
        <p:txBody>
          <a:bodyPr/>
          <a:lstStyle/>
          <a:p>
            <a:fld id="{4219272A-714B-4394-91B3-C883D28F4F8C}" type="slidenum">
              <a:rPr lang="en-US" smtClean="0"/>
              <a:t>38</a:t>
            </a:fld>
            <a:endParaRPr lang="en-US" dirty="0"/>
          </a:p>
        </p:txBody>
      </p:sp>
      <p:sp>
        <p:nvSpPr>
          <p:cNvPr id="5" name="Rectangle 4">
            <a:extLst>
              <a:ext uri="{FF2B5EF4-FFF2-40B4-BE49-F238E27FC236}">
                <a16:creationId xmlns:a16="http://schemas.microsoft.com/office/drawing/2014/main" id="{71D2265A-EF19-4489-8FC7-20C8E40C4FD8}"/>
              </a:ext>
            </a:extLst>
          </p:cNvPr>
          <p:cNvSpPr/>
          <p:nvPr/>
        </p:nvSpPr>
        <p:spPr>
          <a:xfrm>
            <a:off x="304800" y="762000"/>
            <a:ext cx="8686800" cy="1611085"/>
          </a:xfrm>
          <a:prstGeom prst="rect">
            <a:avLst/>
          </a:prstGeom>
          <a:solidFill>
            <a:srgbClr val="70AD47">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rPr>
              <a:t>Conservation Plan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10 practices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1,2,3,4,5,6,7,8,9,10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All Practices are unique</a:t>
            </a: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DDF30262-43F7-49BC-B906-73FE30CBB7C9}"/>
              </a:ext>
            </a:extLst>
          </p:cNvPr>
          <p:cNvSpPr/>
          <p:nvPr/>
        </p:nvSpPr>
        <p:spPr>
          <a:xfrm>
            <a:off x="33423" y="2758180"/>
            <a:ext cx="1798243" cy="1890020"/>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RP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Practices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1,2,3,4,5,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6,7,8,9,10</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259DFB3E-72DB-43A0-928B-A5D4315D20F8}"/>
              </a:ext>
            </a:extLst>
          </p:cNvPr>
          <p:cNvSpPr/>
          <p:nvPr/>
        </p:nvSpPr>
        <p:spPr>
          <a:xfrm>
            <a:off x="2306919" y="3050196"/>
            <a:ext cx="1719936" cy="1301025"/>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RP#2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Practices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1,2,3,4,5</a:t>
            </a:r>
          </a:p>
        </p:txBody>
      </p:sp>
      <p:sp>
        <p:nvSpPr>
          <p:cNvPr id="8" name="Rectangle: Rounded Corners 7">
            <a:extLst>
              <a:ext uri="{FF2B5EF4-FFF2-40B4-BE49-F238E27FC236}">
                <a16:creationId xmlns:a16="http://schemas.microsoft.com/office/drawing/2014/main" id="{F31910C9-C4A1-4B4B-B977-81D499584D9D}"/>
              </a:ext>
            </a:extLst>
          </p:cNvPr>
          <p:cNvSpPr/>
          <p:nvPr/>
        </p:nvSpPr>
        <p:spPr>
          <a:xfrm>
            <a:off x="7390675" y="3069771"/>
            <a:ext cx="1719901" cy="1301021"/>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RP#4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Practices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8,9,10</a:t>
            </a:r>
          </a:p>
        </p:txBody>
      </p:sp>
      <p:sp>
        <p:nvSpPr>
          <p:cNvPr id="9" name="Rectangle: Rounded Corners 8">
            <a:extLst>
              <a:ext uri="{FF2B5EF4-FFF2-40B4-BE49-F238E27FC236}">
                <a16:creationId xmlns:a16="http://schemas.microsoft.com/office/drawing/2014/main" id="{6CC5AE17-29EC-429D-AC8A-D03030699802}"/>
              </a:ext>
            </a:extLst>
          </p:cNvPr>
          <p:cNvSpPr/>
          <p:nvPr/>
        </p:nvSpPr>
        <p:spPr>
          <a:xfrm>
            <a:off x="4828861" y="3069770"/>
            <a:ext cx="1719901" cy="1301023"/>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RP#3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Practices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6,7</a:t>
            </a:r>
          </a:p>
        </p:txBody>
      </p:sp>
      <p:sp>
        <p:nvSpPr>
          <p:cNvPr id="10" name="Rectangle: Single Corner Rounded 9">
            <a:extLst>
              <a:ext uri="{FF2B5EF4-FFF2-40B4-BE49-F238E27FC236}">
                <a16:creationId xmlns:a16="http://schemas.microsoft.com/office/drawing/2014/main" id="{8630F638-21D0-4B88-ABFE-F99CEFEB6A45}"/>
              </a:ext>
            </a:extLst>
          </p:cNvPr>
          <p:cNvSpPr/>
          <p:nvPr/>
        </p:nvSpPr>
        <p:spPr>
          <a:xfrm>
            <a:off x="3826749" y="5284326"/>
            <a:ext cx="4731652" cy="1088572"/>
          </a:xfrm>
          <a:prstGeom prst="round1Rect">
            <a:avLst/>
          </a:prstGeom>
          <a:solidFill>
            <a:srgbClr val="E7E6E6">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Calibri" panose="020F0502020204030204"/>
                <a:ea typeface="+mn-ea"/>
                <a:cs typeface="+mn-cs"/>
              </a:rPr>
              <a:t>One contract</a:t>
            </a:r>
          </a:p>
        </p:txBody>
      </p:sp>
      <p:cxnSp>
        <p:nvCxnSpPr>
          <p:cNvPr id="11" name="Connector: Elbow 10">
            <a:extLst>
              <a:ext uri="{FF2B5EF4-FFF2-40B4-BE49-F238E27FC236}">
                <a16:creationId xmlns:a16="http://schemas.microsoft.com/office/drawing/2014/main" id="{3C2DC80A-CBFA-406B-8AD4-9CCE3E03BE61}"/>
              </a:ext>
            </a:extLst>
          </p:cNvPr>
          <p:cNvCxnSpPr>
            <a:cxnSpLocks/>
            <a:stCxn id="7" idx="2"/>
          </p:cNvCxnSpPr>
          <p:nvPr/>
        </p:nvCxnSpPr>
        <p:spPr>
          <a:xfrm rot="16200000" flipH="1">
            <a:off x="4383602" y="3134505"/>
            <a:ext cx="563859" cy="2997289"/>
          </a:xfrm>
          <a:prstGeom prst="bentConnector2">
            <a:avLst/>
          </a:prstGeom>
          <a:noFill/>
          <a:ln w="6350" cap="flat" cmpd="sng" algn="ctr">
            <a:solidFill>
              <a:srgbClr val="4472C4"/>
            </a:solidFill>
            <a:prstDash val="solid"/>
            <a:miter lim="800000"/>
          </a:ln>
          <a:effectLst/>
        </p:spPr>
      </p:cxnSp>
      <p:cxnSp>
        <p:nvCxnSpPr>
          <p:cNvPr id="12" name="Connector: Elbow 11">
            <a:extLst>
              <a:ext uri="{FF2B5EF4-FFF2-40B4-BE49-F238E27FC236}">
                <a16:creationId xmlns:a16="http://schemas.microsoft.com/office/drawing/2014/main" id="{FE5D58EC-6922-4C37-81C2-C027E68C5060}"/>
              </a:ext>
            </a:extLst>
          </p:cNvPr>
          <p:cNvCxnSpPr>
            <a:cxnSpLocks/>
          </p:cNvCxnSpPr>
          <p:nvPr/>
        </p:nvCxnSpPr>
        <p:spPr>
          <a:xfrm rot="16200000" flipH="1">
            <a:off x="5398557" y="4677399"/>
            <a:ext cx="1088575" cy="475364"/>
          </a:xfrm>
          <a:prstGeom prst="bentConnector3">
            <a:avLst>
              <a:gd name="adj1" fmla="val 25340"/>
            </a:avLst>
          </a:prstGeom>
          <a:noFill/>
          <a:ln w="6350" cap="flat" cmpd="sng" algn="ctr">
            <a:solidFill>
              <a:srgbClr val="4472C4"/>
            </a:solidFill>
            <a:prstDash val="solid"/>
            <a:miter lim="800000"/>
          </a:ln>
          <a:effectLst/>
        </p:spPr>
      </p:cxnSp>
      <p:cxnSp>
        <p:nvCxnSpPr>
          <p:cNvPr id="13" name="Connector: Elbow 12">
            <a:extLst>
              <a:ext uri="{FF2B5EF4-FFF2-40B4-BE49-F238E27FC236}">
                <a16:creationId xmlns:a16="http://schemas.microsoft.com/office/drawing/2014/main" id="{BF6F5476-9071-4802-BAF5-C32D2720D731}"/>
              </a:ext>
            </a:extLst>
          </p:cNvPr>
          <p:cNvCxnSpPr>
            <a:cxnSpLocks/>
            <a:stCxn id="8" idx="2"/>
          </p:cNvCxnSpPr>
          <p:nvPr/>
        </p:nvCxnSpPr>
        <p:spPr>
          <a:xfrm rot="5400000">
            <a:off x="6917456" y="3581908"/>
            <a:ext cx="544287" cy="2122054"/>
          </a:xfrm>
          <a:prstGeom prst="bentConnector2">
            <a:avLst/>
          </a:prstGeom>
          <a:noFill/>
          <a:ln w="6350" cap="flat" cmpd="sng" algn="ctr">
            <a:solidFill>
              <a:srgbClr val="4472C4"/>
            </a:solidFill>
            <a:prstDash val="solid"/>
            <a:miter lim="800000"/>
          </a:ln>
          <a:effectLst/>
        </p:spPr>
      </p:cxnSp>
      <p:sp>
        <p:nvSpPr>
          <p:cNvPr id="14" name="Rectangle: Single Corner Rounded 13">
            <a:extLst>
              <a:ext uri="{FF2B5EF4-FFF2-40B4-BE49-F238E27FC236}">
                <a16:creationId xmlns:a16="http://schemas.microsoft.com/office/drawing/2014/main" id="{956F3440-6E43-44C9-8522-D893DBA3F90A}"/>
              </a:ext>
            </a:extLst>
          </p:cNvPr>
          <p:cNvSpPr/>
          <p:nvPr/>
        </p:nvSpPr>
        <p:spPr>
          <a:xfrm>
            <a:off x="67350" y="5276256"/>
            <a:ext cx="3135088" cy="1088572"/>
          </a:xfrm>
          <a:prstGeom prst="round1Rect">
            <a:avLst/>
          </a:prstGeom>
          <a:solidFill>
            <a:srgbClr val="E7E6E6">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Calibri" panose="020F0502020204030204"/>
                <a:ea typeface="+mn-ea"/>
                <a:cs typeface="+mn-cs"/>
              </a:rPr>
              <a:t>One contract</a:t>
            </a:r>
          </a:p>
        </p:txBody>
      </p:sp>
      <p:cxnSp>
        <p:nvCxnSpPr>
          <p:cNvPr id="15" name="Connector: Elbow 14">
            <a:extLst>
              <a:ext uri="{FF2B5EF4-FFF2-40B4-BE49-F238E27FC236}">
                <a16:creationId xmlns:a16="http://schemas.microsoft.com/office/drawing/2014/main" id="{9FF12C62-F9B5-49E4-8364-692588033CE8}"/>
              </a:ext>
            </a:extLst>
          </p:cNvPr>
          <p:cNvCxnSpPr>
            <a:cxnSpLocks/>
            <a:stCxn id="6" idx="2"/>
            <a:endCxn id="14" idx="0"/>
          </p:cNvCxnSpPr>
          <p:nvPr/>
        </p:nvCxnSpPr>
        <p:spPr>
          <a:xfrm rot="16200000" flipH="1">
            <a:off x="969691" y="4611053"/>
            <a:ext cx="628056" cy="702349"/>
          </a:xfrm>
          <a:prstGeom prst="bentConnector3">
            <a:avLst/>
          </a:prstGeom>
          <a:noFill/>
          <a:ln w="6350" cap="flat" cmpd="sng" algn="ctr">
            <a:solidFill>
              <a:srgbClr val="4472C4"/>
            </a:solidFill>
            <a:prstDash val="solid"/>
            <a:miter lim="800000"/>
          </a:ln>
          <a:effectLst/>
        </p:spPr>
      </p:cxnSp>
      <p:cxnSp>
        <p:nvCxnSpPr>
          <p:cNvPr id="16" name="Connector: Elbow 15">
            <a:extLst>
              <a:ext uri="{FF2B5EF4-FFF2-40B4-BE49-F238E27FC236}">
                <a16:creationId xmlns:a16="http://schemas.microsoft.com/office/drawing/2014/main" id="{65C53AAC-4CE4-4EB6-BE16-4233F918B7C2}"/>
              </a:ext>
            </a:extLst>
          </p:cNvPr>
          <p:cNvCxnSpPr>
            <a:cxnSpLocks/>
          </p:cNvCxnSpPr>
          <p:nvPr/>
        </p:nvCxnSpPr>
        <p:spPr>
          <a:xfrm rot="10800000" flipV="1">
            <a:off x="3148832" y="2565633"/>
            <a:ext cx="1660458" cy="852480"/>
          </a:xfrm>
          <a:prstGeom prst="bentConnector2">
            <a:avLst/>
          </a:prstGeom>
          <a:noFill/>
          <a:ln w="6350" cap="flat" cmpd="sng" algn="ctr">
            <a:solidFill>
              <a:srgbClr val="4472C4"/>
            </a:solidFill>
            <a:prstDash val="solid"/>
            <a:miter lim="800000"/>
          </a:ln>
          <a:effectLst/>
        </p:spPr>
      </p:cxnSp>
      <p:cxnSp>
        <p:nvCxnSpPr>
          <p:cNvPr id="17" name="Connector: Elbow 16">
            <a:extLst>
              <a:ext uri="{FF2B5EF4-FFF2-40B4-BE49-F238E27FC236}">
                <a16:creationId xmlns:a16="http://schemas.microsoft.com/office/drawing/2014/main" id="{5B980049-B1E7-4E2D-8415-AA4C4548A84C}"/>
              </a:ext>
            </a:extLst>
          </p:cNvPr>
          <p:cNvCxnSpPr>
            <a:cxnSpLocks/>
          </p:cNvCxnSpPr>
          <p:nvPr/>
        </p:nvCxnSpPr>
        <p:spPr>
          <a:xfrm rot="5400000">
            <a:off x="787975" y="2383282"/>
            <a:ext cx="723651" cy="512852"/>
          </a:xfrm>
          <a:prstGeom prst="bentConnector3">
            <a:avLst/>
          </a:prstGeom>
          <a:noFill/>
          <a:ln w="6350" cap="flat" cmpd="sng" algn="ctr">
            <a:solidFill>
              <a:srgbClr val="4472C4"/>
            </a:solidFill>
            <a:prstDash val="solid"/>
            <a:miter lim="800000"/>
          </a:ln>
          <a:effectLst/>
        </p:spPr>
      </p:cxnSp>
      <p:cxnSp>
        <p:nvCxnSpPr>
          <p:cNvPr id="18" name="Connector: Elbow 17">
            <a:extLst>
              <a:ext uri="{FF2B5EF4-FFF2-40B4-BE49-F238E27FC236}">
                <a16:creationId xmlns:a16="http://schemas.microsoft.com/office/drawing/2014/main" id="{3EF0ADB3-784C-4CF8-BCE4-A5B4A3775F91}"/>
              </a:ext>
            </a:extLst>
          </p:cNvPr>
          <p:cNvCxnSpPr>
            <a:cxnSpLocks/>
          </p:cNvCxnSpPr>
          <p:nvPr/>
        </p:nvCxnSpPr>
        <p:spPr>
          <a:xfrm rot="16200000" flipH="1">
            <a:off x="5286375" y="2803873"/>
            <a:ext cx="912186" cy="74609"/>
          </a:xfrm>
          <a:prstGeom prst="bentConnector3">
            <a:avLst>
              <a:gd name="adj1" fmla="val 50000"/>
            </a:avLst>
          </a:prstGeom>
          <a:noFill/>
          <a:ln w="6350" cap="flat" cmpd="sng" algn="ctr">
            <a:solidFill>
              <a:srgbClr val="4472C4"/>
            </a:solidFill>
            <a:prstDash val="solid"/>
            <a:miter lim="800000"/>
          </a:ln>
          <a:effectLst/>
        </p:spPr>
      </p:cxnSp>
      <p:cxnSp>
        <p:nvCxnSpPr>
          <p:cNvPr id="19" name="Connector: Elbow 18">
            <a:extLst>
              <a:ext uri="{FF2B5EF4-FFF2-40B4-BE49-F238E27FC236}">
                <a16:creationId xmlns:a16="http://schemas.microsoft.com/office/drawing/2014/main" id="{FB4AC076-05E5-444D-B85F-1C5E83EC4C24}"/>
              </a:ext>
            </a:extLst>
          </p:cNvPr>
          <p:cNvCxnSpPr>
            <a:cxnSpLocks/>
          </p:cNvCxnSpPr>
          <p:nvPr/>
        </p:nvCxnSpPr>
        <p:spPr>
          <a:xfrm>
            <a:off x="4809287" y="2566930"/>
            <a:ext cx="3441338" cy="855678"/>
          </a:xfrm>
          <a:prstGeom prst="bentConnector2">
            <a:avLst/>
          </a:prstGeom>
          <a:noFill/>
          <a:ln w="6350" cap="flat" cmpd="sng" algn="ctr">
            <a:solidFill>
              <a:srgbClr val="4472C4"/>
            </a:solidFill>
            <a:prstDash val="solid"/>
            <a:miter lim="800000"/>
          </a:ln>
          <a:effectLst/>
        </p:spPr>
      </p:cxnSp>
    </p:spTree>
    <p:extLst>
      <p:ext uri="{BB962C8B-B14F-4D97-AF65-F5344CB8AC3E}">
        <p14:creationId xmlns:p14="http://schemas.microsoft.com/office/powerpoint/2010/main" val="1606605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C720-CDCF-4302-8D07-D08DADCD985A}"/>
              </a:ext>
            </a:extLst>
          </p:cNvPr>
          <p:cNvSpPr>
            <a:spLocks noGrp="1"/>
          </p:cNvSpPr>
          <p:nvPr>
            <p:ph type="title"/>
          </p:nvPr>
        </p:nvSpPr>
        <p:spPr/>
        <p:txBody>
          <a:bodyPr/>
          <a:lstStyle/>
          <a:p>
            <a:r>
              <a:rPr lang="en-US" dirty="0"/>
              <a:t>Assessment Feedback</a:t>
            </a:r>
          </a:p>
        </p:txBody>
      </p:sp>
      <p:sp>
        <p:nvSpPr>
          <p:cNvPr id="3" name="Text Placeholder 2">
            <a:extLst>
              <a:ext uri="{FF2B5EF4-FFF2-40B4-BE49-F238E27FC236}">
                <a16:creationId xmlns:a16="http://schemas.microsoft.com/office/drawing/2014/main" id="{617400A3-D239-4284-899B-7F413E2E524D}"/>
              </a:ext>
            </a:extLst>
          </p:cNvPr>
          <p:cNvSpPr>
            <a:spLocks noGrp="1"/>
          </p:cNvSpPr>
          <p:nvPr>
            <p:ph type="body" sz="quarter" idx="10"/>
          </p:nvPr>
        </p:nvSpPr>
        <p:spPr>
          <a:xfrm>
            <a:off x="228600" y="4095750"/>
            <a:ext cx="5867400" cy="552450"/>
          </a:xfrm>
        </p:spPr>
        <p:txBody>
          <a:bodyPr>
            <a:normAutofit/>
          </a:bodyPr>
          <a:lstStyle/>
          <a:p>
            <a:r>
              <a:rPr lang="en-US" b="1" dirty="0"/>
              <a:t>Tell us like it is</a:t>
            </a:r>
          </a:p>
        </p:txBody>
      </p:sp>
      <p:sp>
        <p:nvSpPr>
          <p:cNvPr id="4" name="Slide Number Placeholder 3">
            <a:extLst>
              <a:ext uri="{FF2B5EF4-FFF2-40B4-BE49-F238E27FC236}">
                <a16:creationId xmlns:a16="http://schemas.microsoft.com/office/drawing/2014/main" id="{F5D6ECE0-77C8-409E-A18F-CB81F7A1E5F7}"/>
              </a:ext>
            </a:extLst>
          </p:cNvPr>
          <p:cNvSpPr>
            <a:spLocks noGrp="1"/>
          </p:cNvSpPr>
          <p:nvPr>
            <p:ph type="sldNum" sz="quarter" idx="4"/>
          </p:nvPr>
        </p:nvSpPr>
        <p:spPr/>
        <p:txBody>
          <a:bodyPr/>
          <a:lstStyle/>
          <a:p>
            <a:fld id="{39FC9244-15B3-8F40-A6D8-795DD2FF1F30}" type="slidenum">
              <a:rPr lang="en-US" smtClean="0"/>
              <a:pPr/>
              <a:t>39</a:t>
            </a:fld>
            <a:endParaRPr lang="en-US" dirty="0"/>
          </a:p>
        </p:txBody>
      </p:sp>
      <p:sp>
        <p:nvSpPr>
          <p:cNvPr id="5" name="Rectangle 4">
            <a:extLst>
              <a:ext uri="{FF2B5EF4-FFF2-40B4-BE49-F238E27FC236}">
                <a16:creationId xmlns:a16="http://schemas.microsoft.com/office/drawing/2014/main" id="{F5DB2D9B-EB0D-4EAC-8C64-2A9FAB032D5C}"/>
              </a:ext>
            </a:extLst>
          </p:cNvPr>
          <p:cNvSpPr/>
          <p:nvPr/>
        </p:nvSpPr>
        <p:spPr>
          <a:xfrm>
            <a:off x="1031631" y="6236675"/>
            <a:ext cx="1828800" cy="55245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50706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E2C56-C715-4BA6-B4B3-764A0AB72FB3}"/>
              </a:ext>
            </a:extLst>
          </p:cNvPr>
          <p:cNvSpPr>
            <a:spLocks noGrp="1"/>
          </p:cNvSpPr>
          <p:nvPr>
            <p:ph type="title"/>
          </p:nvPr>
        </p:nvSpPr>
        <p:spPr/>
        <p:txBody>
          <a:bodyPr>
            <a:normAutofit fontScale="90000"/>
          </a:bodyPr>
          <a:lstStyle/>
          <a:p>
            <a:pPr algn="ctr"/>
            <a:r>
              <a:rPr lang="en-US" b="1" dirty="0"/>
              <a:t>CART Enhanced Field Office Workflow</a:t>
            </a:r>
          </a:p>
        </p:txBody>
      </p:sp>
      <p:sp>
        <p:nvSpPr>
          <p:cNvPr id="6" name="TextBox 5">
            <a:extLst>
              <a:ext uri="{FF2B5EF4-FFF2-40B4-BE49-F238E27FC236}">
                <a16:creationId xmlns:a16="http://schemas.microsoft.com/office/drawing/2014/main" id="{E6C1519C-9549-42DC-AED7-2B82B099A895}"/>
              </a:ext>
            </a:extLst>
          </p:cNvPr>
          <p:cNvSpPr txBox="1"/>
          <p:nvPr/>
        </p:nvSpPr>
        <p:spPr>
          <a:xfrm>
            <a:off x="1634174" y="2408164"/>
            <a:ext cx="893347" cy="646331"/>
          </a:xfrm>
          <a:prstGeom prst="rect">
            <a:avLst/>
          </a:prstGeom>
          <a:solidFill>
            <a:schemeClr val="accent2">
              <a:lumMod val="50000"/>
            </a:schemeClr>
          </a:solidFill>
          <a:ln>
            <a:solidFill>
              <a:schemeClr val="tx1"/>
            </a:solidFill>
          </a:ln>
        </p:spPr>
        <p:txBody>
          <a:bodyPr wrap="square" rtlCol="0">
            <a:spAutoFit/>
          </a:bodyPr>
          <a:lstStyle/>
          <a:p>
            <a:r>
              <a:rPr lang="en-US" sz="900" dirty="0">
                <a:solidFill>
                  <a:schemeClr val="bg1">
                    <a:lumMod val="95000"/>
                  </a:schemeClr>
                </a:solidFill>
              </a:rPr>
              <a:t>Planner Creates Schedule</a:t>
            </a:r>
          </a:p>
          <a:p>
            <a:pPr marL="128588" indent="-128588">
              <a:buFont typeface="Arial" panose="020B0604020202020204" pitchFamily="34" charset="0"/>
              <a:buChar char="•"/>
            </a:pPr>
            <a:r>
              <a:rPr lang="en-US" sz="900" dirty="0">
                <a:solidFill>
                  <a:schemeClr val="bg1">
                    <a:lumMod val="95000"/>
                  </a:schemeClr>
                </a:solidFill>
              </a:rPr>
              <a:t>Pick PLUs</a:t>
            </a:r>
          </a:p>
        </p:txBody>
      </p:sp>
      <p:sp>
        <p:nvSpPr>
          <p:cNvPr id="7" name="TextBox 6">
            <a:extLst>
              <a:ext uri="{FF2B5EF4-FFF2-40B4-BE49-F238E27FC236}">
                <a16:creationId xmlns:a16="http://schemas.microsoft.com/office/drawing/2014/main" id="{20259FD8-81A8-4519-838B-E36A35710D63}"/>
              </a:ext>
            </a:extLst>
          </p:cNvPr>
          <p:cNvSpPr txBox="1"/>
          <p:nvPr/>
        </p:nvSpPr>
        <p:spPr>
          <a:xfrm>
            <a:off x="562550" y="2408000"/>
            <a:ext cx="893347" cy="646331"/>
          </a:xfrm>
          <a:prstGeom prst="rect">
            <a:avLst/>
          </a:prstGeom>
          <a:solidFill>
            <a:schemeClr val="bg2"/>
          </a:solidFill>
          <a:ln>
            <a:solidFill>
              <a:schemeClr val="tx1"/>
            </a:solidFill>
            <a:prstDash val="dash"/>
          </a:ln>
        </p:spPr>
        <p:txBody>
          <a:bodyPr wrap="square" rtlCol="0">
            <a:spAutoFit/>
          </a:bodyPr>
          <a:lstStyle/>
          <a:p>
            <a:r>
              <a:rPr lang="en-US" sz="900" dirty="0"/>
              <a:t>Planner Pre-Screens as determined by State</a:t>
            </a:r>
          </a:p>
        </p:txBody>
      </p:sp>
      <p:sp>
        <p:nvSpPr>
          <p:cNvPr id="8" name="TextBox 7">
            <a:extLst>
              <a:ext uri="{FF2B5EF4-FFF2-40B4-BE49-F238E27FC236}">
                <a16:creationId xmlns:a16="http://schemas.microsoft.com/office/drawing/2014/main" id="{E45A50A9-0763-4627-AFA9-F7D803437F36}"/>
              </a:ext>
            </a:extLst>
          </p:cNvPr>
          <p:cNvSpPr txBox="1"/>
          <p:nvPr/>
        </p:nvSpPr>
        <p:spPr>
          <a:xfrm>
            <a:off x="2689405" y="2337485"/>
            <a:ext cx="1344531" cy="1892826"/>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Planner Creates Assessment </a:t>
            </a:r>
          </a:p>
          <a:p>
            <a:pPr marL="128588" indent="-128588">
              <a:buFont typeface="Arial" panose="020B0604020202020204" pitchFamily="34" charset="0"/>
              <a:buChar char="•"/>
            </a:pPr>
            <a:r>
              <a:rPr lang="en-US" sz="900" dirty="0"/>
              <a:t>Select RC</a:t>
            </a:r>
          </a:p>
          <a:p>
            <a:pPr marL="128588" indent="-128588">
              <a:buFont typeface="Arial" panose="020B0604020202020204" pitchFamily="34" charset="0"/>
              <a:buChar char="•"/>
            </a:pPr>
            <a:r>
              <a:rPr lang="en-US" sz="900" dirty="0"/>
              <a:t>Assess Existing Condition including Existing Practices</a:t>
            </a:r>
          </a:p>
          <a:p>
            <a:pPr marL="128588" indent="-128588">
              <a:buFont typeface="Arial" panose="020B0604020202020204" pitchFamily="34" charset="0"/>
              <a:buChar char="•"/>
            </a:pPr>
            <a:r>
              <a:rPr lang="en-US" sz="900" dirty="0"/>
              <a:t>Select New Practice</a:t>
            </a:r>
          </a:p>
          <a:p>
            <a:pPr marL="128588" indent="-128588">
              <a:buFont typeface="Arial" panose="020B0604020202020204" pitchFamily="34" charset="0"/>
              <a:buChar char="•"/>
            </a:pPr>
            <a:r>
              <a:rPr lang="en-US" sz="900" dirty="0"/>
              <a:t>Planner Override</a:t>
            </a:r>
          </a:p>
          <a:p>
            <a:pPr marL="128588" indent="-128588">
              <a:buFont typeface="Arial" panose="020B0604020202020204" pitchFamily="34" charset="0"/>
              <a:buChar char="•"/>
            </a:pPr>
            <a:r>
              <a:rPr lang="en-US" sz="900" dirty="0"/>
              <a:t>Collect Special Concerns Info</a:t>
            </a:r>
          </a:p>
          <a:p>
            <a:pPr marL="128588" indent="-128588">
              <a:buFont typeface="Arial" panose="020B0604020202020204" pitchFamily="34" charset="0"/>
              <a:buChar char="•"/>
            </a:pPr>
            <a:r>
              <a:rPr lang="en-US" sz="900" dirty="0"/>
              <a:t>Complete Assessment</a:t>
            </a:r>
          </a:p>
          <a:p>
            <a:pPr marL="128588" indent="-128588">
              <a:buFont typeface="Arial" panose="020B0604020202020204" pitchFamily="34" charset="0"/>
              <a:buChar char="•"/>
            </a:pPr>
            <a:endParaRPr lang="en-US" sz="900" dirty="0"/>
          </a:p>
        </p:txBody>
      </p:sp>
      <p:sp>
        <p:nvSpPr>
          <p:cNvPr id="9" name="TextBox 8">
            <a:extLst>
              <a:ext uri="{FF2B5EF4-FFF2-40B4-BE49-F238E27FC236}">
                <a16:creationId xmlns:a16="http://schemas.microsoft.com/office/drawing/2014/main" id="{7FA29512-7A5B-4564-885D-31B62B8D4295}"/>
              </a:ext>
            </a:extLst>
          </p:cNvPr>
          <p:cNvSpPr txBox="1"/>
          <p:nvPr/>
        </p:nvSpPr>
        <p:spPr>
          <a:xfrm>
            <a:off x="6942969" y="5189262"/>
            <a:ext cx="362124" cy="230832"/>
          </a:xfrm>
          <a:prstGeom prst="rect">
            <a:avLst/>
          </a:prstGeom>
          <a:solidFill>
            <a:schemeClr val="accent2">
              <a:lumMod val="50000"/>
            </a:schemeClr>
          </a:solidFill>
          <a:ln>
            <a:solidFill>
              <a:schemeClr val="tx1"/>
            </a:solidFill>
          </a:ln>
        </p:spPr>
        <p:txBody>
          <a:bodyPr wrap="square" rtlCol="0">
            <a:spAutoFit/>
          </a:bodyPr>
          <a:lstStyle/>
          <a:p>
            <a:r>
              <a:rPr lang="en-US" sz="900" dirty="0">
                <a:solidFill>
                  <a:schemeClr val="bg1">
                    <a:lumMod val="95000"/>
                  </a:schemeClr>
                </a:solidFill>
              </a:rPr>
              <a:t>CD</a:t>
            </a:r>
          </a:p>
        </p:txBody>
      </p:sp>
      <p:sp>
        <p:nvSpPr>
          <p:cNvPr id="10" name="TextBox 9">
            <a:extLst>
              <a:ext uri="{FF2B5EF4-FFF2-40B4-BE49-F238E27FC236}">
                <a16:creationId xmlns:a16="http://schemas.microsoft.com/office/drawing/2014/main" id="{F7DFB695-9301-4493-8CAF-4FEB539ABF16}"/>
              </a:ext>
            </a:extLst>
          </p:cNvPr>
          <p:cNvSpPr txBox="1"/>
          <p:nvPr/>
        </p:nvSpPr>
        <p:spPr>
          <a:xfrm>
            <a:off x="7365040" y="5189260"/>
            <a:ext cx="506043" cy="230832"/>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CART</a:t>
            </a:r>
          </a:p>
        </p:txBody>
      </p:sp>
      <p:sp>
        <p:nvSpPr>
          <p:cNvPr id="11" name="TextBox 10">
            <a:extLst>
              <a:ext uri="{FF2B5EF4-FFF2-40B4-BE49-F238E27FC236}">
                <a16:creationId xmlns:a16="http://schemas.microsoft.com/office/drawing/2014/main" id="{3B3342F1-CE17-4759-ABAD-841A4D085EE6}"/>
              </a:ext>
            </a:extLst>
          </p:cNvPr>
          <p:cNvSpPr txBox="1"/>
          <p:nvPr/>
        </p:nvSpPr>
        <p:spPr>
          <a:xfrm>
            <a:off x="4191780" y="2337485"/>
            <a:ext cx="1386641" cy="1338828"/>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Planner Ranks Assessment Practices</a:t>
            </a:r>
          </a:p>
          <a:p>
            <a:pPr marL="128588" indent="-128588">
              <a:buFont typeface="Arial" panose="020B0604020202020204" pitchFamily="34" charset="0"/>
              <a:buChar char="•"/>
            </a:pPr>
            <a:r>
              <a:rPr lang="en-US" sz="900" dirty="0"/>
              <a:t>Identify applicable Ranking Pools</a:t>
            </a:r>
          </a:p>
          <a:p>
            <a:pPr marL="128588" indent="-128588">
              <a:buFont typeface="Arial" panose="020B0604020202020204" pitchFamily="34" charset="0"/>
              <a:buChar char="•"/>
            </a:pPr>
            <a:r>
              <a:rPr lang="en-US" sz="900" dirty="0"/>
              <a:t>Score Priority Questions</a:t>
            </a:r>
          </a:p>
          <a:p>
            <a:pPr marL="128588" indent="-128588">
              <a:buFont typeface="Arial" panose="020B0604020202020204" pitchFamily="34" charset="0"/>
              <a:buChar char="•"/>
            </a:pPr>
            <a:r>
              <a:rPr lang="en-US" sz="900" dirty="0"/>
              <a:t>Finalize Score</a:t>
            </a:r>
          </a:p>
          <a:p>
            <a:pPr marL="128588" indent="-128588">
              <a:buFont typeface="Arial" panose="020B0604020202020204" pitchFamily="34" charset="0"/>
              <a:buChar char="•"/>
            </a:pPr>
            <a:r>
              <a:rPr lang="en-US" sz="900" dirty="0"/>
              <a:t>Estimate Cost by Ranking Pool</a:t>
            </a:r>
          </a:p>
        </p:txBody>
      </p:sp>
      <p:sp>
        <p:nvSpPr>
          <p:cNvPr id="12" name="TextBox 11">
            <a:extLst>
              <a:ext uri="{FF2B5EF4-FFF2-40B4-BE49-F238E27FC236}">
                <a16:creationId xmlns:a16="http://schemas.microsoft.com/office/drawing/2014/main" id="{F7DEE756-BC1A-42C4-A54D-735E1DC05858}"/>
              </a:ext>
            </a:extLst>
          </p:cNvPr>
          <p:cNvSpPr txBox="1"/>
          <p:nvPr/>
        </p:nvSpPr>
        <p:spPr>
          <a:xfrm>
            <a:off x="5748387" y="2421707"/>
            <a:ext cx="1003569" cy="1061829"/>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Program Manager Selects Assessment and associated Practices by Ranking</a:t>
            </a:r>
          </a:p>
        </p:txBody>
      </p:sp>
      <p:sp>
        <p:nvSpPr>
          <p:cNvPr id="13" name="TextBox 12">
            <a:extLst>
              <a:ext uri="{FF2B5EF4-FFF2-40B4-BE49-F238E27FC236}">
                <a16:creationId xmlns:a16="http://schemas.microsoft.com/office/drawing/2014/main" id="{3B044CC6-57B5-4E70-8DAB-76D85CFA4851}"/>
              </a:ext>
            </a:extLst>
          </p:cNvPr>
          <p:cNvSpPr txBox="1"/>
          <p:nvPr/>
        </p:nvSpPr>
        <p:spPr>
          <a:xfrm>
            <a:off x="6905759" y="2337484"/>
            <a:ext cx="893347" cy="1061829"/>
          </a:xfrm>
          <a:prstGeom prst="rect">
            <a:avLst/>
          </a:prstGeom>
          <a:solidFill>
            <a:schemeClr val="accent2">
              <a:lumMod val="50000"/>
            </a:schemeClr>
          </a:solidFill>
          <a:ln>
            <a:solidFill>
              <a:schemeClr val="tx1"/>
            </a:solidFill>
          </a:ln>
        </p:spPr>
        <p:txBody>
          <a:bodyPr wrap="square" rtlCol="0">
            <a:spAutoFit/>
          </a:bodyPr>
          <a:lstStyle/>
          <a:p>
            <a:r>
              <a:rPr lang="en-US" sz="900" dirty="0">
                <a:solidFill>
                  <a:schemeClr val="bg1">
                    <a:lumMod val="95000"/>
                  </a:schemeClr>
                </a:solidFill>
              </a:rPr>
              <a:t>Planner Completes Plan</a:t>
            </a:r>
          </a:p>
          <a:p>
            <a:pPr marL="128588" indent="-128588">
              <a:buFont typeface="Arial" panose="020B0604020202020204" pitchFamily="34" charset="0"/>
              <a:buChar char="•"/>
            </a:pPr>
            <a:r>
              <a:rPr lang="en-US" sz="900" dirty="0">
                <a:solidFill>
                  <a:schemeClr val="bg1">
                    <a:lumMod val="95000"/>
                  </a:schemeClr>
                </a:solidFill>
              </a:rPr>
              <a:t>Digitizes Practices </a:t>
            </a:r>
          </a:p>
          <a:p>
            <a:pPr marL="128588" indent="-128588">
              <a:buFont typeface="Arial" panose="020B0604020202020204" pitchFamily="34" charset="0"/>
              <a:buChar char="•"/>
            </a:pPr>
            <a:r>
              <a:rPr lang="en-US" sz="900" dirty="0">
                <a:solidFill>
                  <a:schemeClr val="bg1">
                    <a:lumMod val="95000"/>
                  </a:schemeClr>
                </a:solidFill>
              </a:rPr>
              <a:t>Contract Wizard</a:t>
            </a:r>
          </a:p>
        </p:txBody>
      </p:sp>
      <p:sp>
        <p:nvSpPr>
          <p:cNvPr id="14" name="TextBox 13">
            <a:extLst>
              <a:ext uri="{FF2B5EF4-FFF2-40B4-BE49-F238E27FC236}">
                <a16:creationId xmlns:a16="http://schemas.microsoft.com/office/drawing/2014/main" id="{910BA8B4-7E3B-483B-B827-74399B0FABBE}"/>
              </a:ext>
            </a:extLst>
          </p:cNvPr>
          <p:cNvSpPr txBox="1"/>
          <p:nvPr/>
        </p:nvSpPr>
        <p:spPr>
          <a:xfrm>
            <a:off x="7960990" y="2436488"/>
            <a:ext cx="702273" cy="507831"/>
          </a:xfrm>
          <a:prstGeom prst="rect">
            <a:avLst/>
          </a:prstGeom>
          <a:solidFill>
            <a:srgbClr val="7030A0"/>
          </a:solidFill>
          <a:ln>
            <a:solidFill>
              <a:schemeClr val="tx1"/>
            </a:solidFill>
          </a:ln>
        </p:spPr>
        <p:txBody>
          <a:bodyPr wrap="square" rtlCol="0">
            <a:spAutoFit/>
          </a:bodyPr>
          <a:lstStyle/>
          <a:p>
            <a:r>
              <a:rPr lang="en-US" sz="900" dirty="0">
                <a:solidFill>
                  <a:schemeClr val="bg1">
                    <a:lumMod val="95000"/>
                  </a:schemeClr>
                </a:solidFill>
              </a:rPr>
              <a:t>Planner Finalizes</a:t>
            </a:r>
          </a:p>
          <a:p>
            <a:r>
              <a:rPr lang="en-US" sz="900" dirty="0">
                <a:solidFill>
                  <a:schemeClr val="bg1">
                    <a:lumMod val="95000"/>
                  </a:schemeClr>
                </a:solidFill>
              </a:rPr>
              <a:t>Contract</a:t>
            </a:r>
          </a:p>
        </p:txBody>
      </p:sp>
      <p:sp>
        <p:nvSpPr>
          <p:cNvPr id="15" name="TextBox 14">
            <a:extLst>
              <a:ext uri="{FF2B5EF4-FFF2-40B4-BE49-F238E27FC236}">
                <a16:creationId xmlns:a16="http://schemas.microsoft.com/office/drawing/2014/main" id="{51DCB7EE-E5BA-443B-9EE0-9150A9DB9022}"/>
              </a:ext>
            </a:extLst>
          </p:cNvPr>
          <p:cNvSpPr txBox="1"/>
          <p:nvPr/>
        </p:nvSpPr>
        <p:spPr>
          <a:xfrm>
            <a:off x="6181050" y="5189262"/>
            <a:ext cx="692922" cy="230832"/>
          </a:xfrm>
          <a:prstGeom prst="rect">
            <a:avLst/>
          </a:prstGeom>
          <a:solidFill>
            <a:srgbClr val="7030A0"/>
          </a:solidFill>
          <a:ln>
            <a:solidFill>
              <a:schemeClr val="tx1"/>
            </a:solidFill>
          </a:ln>
        </p:spPr>
        <p:txBody>
          <a:bodyPr wrap="square" rtlCol="0">
            <a:spAutoFit/>
          </a:bodyPr>
          <a:lstStyle/>
          <a:p>
            <a:r>
              <a:rPr lang="en-US" sz="900" dirty="0">
                <a:solidFill>
                  <a:schemeClr val="bg1">
                    <a:lumMod val="95000"/>
                  </a:schemeClr>
                </a:solidFill>
              </a:rPr>
              <a:t>Protracts</a:t>
            </a:r>
          </a:p>
        </p:txBody>
      </p:sp>
      <p:sp>
        <p:nvSpPr>
          <p:cNvPr id="16" name="TextBox 15">
            <a:extLst>
              <a:ext uri="{FF2B5EF4-FFF2-40B4-BE49-F238E27FC236}">
                <a16:creationId xmlns:a16="http://schemas.microsoft.com/office/drawing/2014/main" id="{6223BA33-7589-4A9F-B107-38B060EFEDF1}"/>
              </a:ext>
            </a:extLst>
          </p:cNvPr>
          <p:cNvSpPr txBox="1"/>
          <p:nvPr/>
        </p:nvSpPr>
        <p:spPr>
          <a:xfrm>
            <a:off x="581837" y="4670734"/>
            <a:ext cx="5166550" cy="230832"/>
          </a:xfrm>
          <a:prstGeom prst="rect">
            <a:avLst/>
          </a:prstGeom>
          <a:solidFill>
            <a:srgbClr val="7030A0"/>
          </a:solidFill>
          <a:ln>
            <a:solidFill>
              <a:schemeClr val="tx1"/>
            </a:solidFill>
          </a:ln>
        </p:spPr>
        <p:txBody>
          <a:bodyPr wrap="square" rtlCol="0">
            <a:spAutoFit/>
          </a:bodyPr>
          <a:lstStyle/>
          <a:p>
            <a:r>
              <a:rPr lang="en-US" sz="900" dirty="0">
                <a:solidFill>
                  <a:schemeClr val="bg1">
                    <a:lumMod val="95000"/>
                  </a:schemeClr>
                </a:solidFill>
              </a:rPr>
              <a:t>May Start Application, including eligibility, but must be completed by end of Ranking Process</a:t>
            </a:r>
          </a:p>
        </p:txBody>
      </p:sp>
      <p:sp>
        <p:nvSpPr>
          <p:cNvPr id="17" name="TextBox 16">
            <a:extLst>
              <a:ext uri="{FF2B5EF4-FFF2-40B4-BE49-F238E27FC236}">
                <a16:creationId xmlns:a16="http://schemas.microsoft.com/office/drawing/2014/main" id="{FDCCA083-9C0E-4CA5-898C-5128E382F4BD}"/>
              </a:ext>
            </a:extLst>
          </p:cNvPr>
          <p:cNvSpPr txBox="1"/>
          <p:nvPr/>
        </p:nvSpPr>
        <p:spPr>
          <a:xfrm>
            <a:off x="578942" y="4361538"/>
            <a:ext cx="3454993" cy="230832"/>
          </a:xfrm>
          <a:prstGeom prst="rect">
            <a:avLst/>
          </a:prstGeom>
          <a:solidFill>
            <a:schemeClr val="bg2"/>
          </a:solidFill>
          <a:ln>
            <a:solidFill>
              <a:schemeClr val="tx1"/>
            </a:solidFill>
          </a:ln>
        </p:spPr>
        <p:txBody>
          <a:bodyPr wrap="square" rtlCol="0">
            <a:spAutoFit/>
          </a:bodyPr>
          <a:lstStyle/>
          <a:p>
            <a:r>
              <a:rPr lang="en-US" sz="900" dirty="0"/>
              <a:t>Client Info and/or Field Visits conducted as appropriate</a:t>
            </a:r>
          </a:p>
        </p:txBody>
      </p:sp>
      <p:cxnSp>
        <p:nvCxnSpPr>
          <p:cNvPr id="19" name="Straight Arrow Connector 18">
            <a:extLst>
              <a:ext uri="{FF2B5EF4-FFF2-40B4-BE49-F238E27FC236}">
                <a16:creationId xmlns:a16="http://schemas.microsoft.com/office/drawing/2014/main" id="{4C4B6FC4-9766-4282-A4AB-F48CC54D0C4D}"/>
              </a:ext>
            </a:extLst>
          </p:cNvPr>
          <p:cNvCxnSpPr>
            <a:stCxn id="7" idx="3"/>
            <a:endCxn id="6" idx="1"/>
          </p:cNvCxnSpPr>
          <p:nvPr/>
        </p:nvCxnSpPr>
        <p:spPr>
          <a:xfrm>
            <a:off x="1455897" y="2731166"/>
            <a:ext cx="178277" cy="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F62F04C-F3D3-417C-BFB9-DDFCC4835B77}"/>
              </a:ext>
            </a:extLst>
          </p:cNvPr>
          <p:cNvCxnSpPr/>
          <p:nvPr/>
        </p:nvCxnSpPr>
        <p:spPr>
          <a:xfrm>
            <a:off x="2523479" y="2665512"/>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B8EC5B-4E93-495C-9444-BD2C7715DEFF}"/>
              </a:ext>
            </a:extLst>
          </p:cNvPr>
          <p:cNvCxnSpPr/>
          <p:nvPr/>
        </p:nvCxnSpPr>
        <p:spPr>
          <a:xfrm>
            <a:off x="4037977" y="2664081"/>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4DDACC8-7ACA-4578-87BB-7D61086EEEAA}"/>
              </a:ext>
            </a:extLst>
          </p:cNvPr>
          <p:cNvCxnSpPr/>
          <p:nvPr/>
        </p:nvCxnSpPr>
        <p:spPr>
          <a:xfrm>
            <a:off x="5570338" y="2666608"/>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E859B77-F8E3-41DE-8F19-42C7BED9F920}"/>
              </a:ext>
            </a:extLst>
          </p:cNvPr>
          <p:cNvCxnSpPr/>
          <p:nvPr/>
        </p:nvCxnSpPr>
        <p:spPr>
          <a:xfrm>
            <a:off x="6759250" y="2664080"/>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B64B2B7-4C79-4A62-9A53-C81E20CCAFFC}"/>
              </a:ext>
            </a:extLst>
          </p:cNvPr>
          <p:cNvCxnSpPr/>
          <p:nvPr/>
        </p:nvCxnSpPr>
        <p:spPr>
          <a:xfrm>
            <a:off x="7785292" y="2666607"/>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C87F062-F3C5-4167-98B9-809AF0A80EE1}"/>
              </a:ext>
            </a:extLst>
          </p:cNvPr>
          <p:cNvSpPr txBox="1"/>
          <p:nvPr/>
        </p:nvSpPr>
        <p:spPr>
          <a:xfrm>
            <a:off x="4991735" y="5672205"/>
            <a:ext cx="1006634" cy="923330"/>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Program Manager Configuration of Ranking Pools</a:t>
            </a:r>
          </a:p>
          <a:p>
            <a:pPr marL="128588" indent="-128588">
              <a:buFont typeface="Arial" panose="020B0604020202020204" pitchFamily="34" charset="0"/>
              <a:buChar char="•"/>
            </a:pPr>
            <a:r>
              <a:rPr lang="en-US" sz="900" dirty="0"/>
              <a:t>Geospatial</a:t>
            </a:r>
          </a:p>
          <a:p>
            <a:pPr marL="128588" indent="-128588">
              <a:buFont typeface="Arial" panose="020B0604020202020204" pitchFamily="34" charset="0"/>
              <a:buChar char="•"/>
            </a:pPr>
            <a:r>
              <a:rPr lang="en-US" sz="900" dirty="0"/>
              <a:t>Questions</a:t>
            </a:r>
          </a:p>
        </p:txBody>
      </p:sp>
      <p:sp>
        <p:nvSpPr>
          <p:cNvPr id="27" name="TextBox 26">
            <a:extLst>
              <a:ext uri="{FF2B5EF4-FFF2-40B4-BE49-F238E27FC236}">
                <a16:creationId xmlns:a16="http://schemas.microsoft.com/office/drawing/2014/main" id="{90005532-181E-425E-941D-01900AB6DDDD}"/>
              </a:ext>
            </a:extLst>
          </p:cNvPr>
          <p:cNvSpPr txBox="1"/>
          <p:nvPr/>
        </p:nvSpPr>
        <p:spPr>
          <a:xfrm>
            <a:off x="2882638" y="5672205"/>
            <a:ext cx="1006634" cy="784830"/>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Assessment Question Configuration</a:t>
            </a:r>
          </a:p>
          <a:p>
            <a:pPr marL="128588" indent="-128588">
              <a:buFont typeface="Arial" panose="020B0604020202020204" pitchFamily="34" charset="0"/>
              <a:buChar char="•"/>
            </a:pPr>
            <a:r>
              <a:rPr lang="en-US" sz="900" dirty="0"/>
              <a:t>Geospatial</a:t>
            </a:r>
          </a:p>
          <a:p>
            <a:pPr marL="128588" indent="-128588">
              <a:buFont typeface="Arial" panose="020B0604020202020204" pitchFamily="34" charset="0"/>
              <a:buChar char="•"/>
            </a:pPr>
            <a:r>
              <a:rPr lang="en-US" sz="900" dirty="0"/>
              <a:t>Questions</a:t>
            </a:r>
          </a:p>
        </p:txBody>
      </p:sp>
      <p:sp>
        <p:nvSpPr>
          <p:cNvPr id="28" name="TextBox 27">
            <a:extLst>
              <a:ext uri="{FF2B5EF4-FFF2-40B4-BE49-F238E27FC236}">
                <a16:creationId xmlns:a16="http://schemas.microsoft.com/office/drawing/2014/main" id="{97D67E17-25CA-47F2-AFA5-63BD6F38B2BA}"/>
              </a:ext>
            </a:extLst>
          </p:cNvPr>
          <p:cNvSpPr txBox="1"/>
          <p:nvPr/>
        </p:nvSpPr>
        <p:spPr>
          <a:xfrm>
            <a:off x="1807447" y="5678076"/>
            <a:ext cx="1006634" cy="646331"/>
          </a:xfrm>
          <a:prstGeom prst="rect">
            <a:avLst/>
          </a:prstGeom>
          <a:solidFill>
            <a:schemeClr val="accent5">
              <a:lumMod val="60000"/>
              <a:lumOff val="40000"/>
            </a:schemeClr>
          </a:solidFill>
          <a:ln>
            <a:solidFill>
              <a:schemeClr val="tx1"/>
            </a:solidFill>
          </a:ln>
        </p:spPr>
        <p:txBody>
          <a:bodyPr wrap="square" rtlCol="0">
            <a:spAutoFit/>
          </a:bodyPr>
          <a:lstStyle/>
          <a:p>
            <a:r>
              <a:rPr lang="en-US" sz="900" dirty="0"/>
              <a:t>Resource Concern, Practices, and Points</a:t>
            </a:r>
          </a:p>
        </p:txBody>
      </p:sp>
      <p:sp>
        <p:nvSpPr>
          <p:cNvPr id="29" name="TextBox 28">
            <a:extLst>
              <a:ext uri="{FF2B5EF4-FFF2-40B4-BE49-F238E27FC236}">
                <a16:creationId xmlns:a16="http://schemas.microsoft.com/office/drawing/2014/main" id="{47981A27-F9F8-4664-9A78-2EAAA55D552B}"/>
              </a:ext>
            </a:extLst>
          </p:cNvPr>
          <p:cNvSpPr txBox="1"/>
          <p:nvPr/>
        </p:nvSpPr>
        <p:spPr>
          <a:xfrm>
            <a:off x="7947177" y="5189260"/>
            <a:ext cx="598212" cy="230832"/>
          </a:xfrm>
          <a:prstGeom prst="rect">
            <a:avLst/>
          </a:prstGeom>
          <a:solidFill>
            <a:schemeClr val="accent5">
              <a:lumMod val="60000"/>
              <a:lumOff val="40000"/>
            </a:schemeClr>
          </a:solidFill>
          <a:ln>
            <a:solidFill>
              <a:schemeClr val="tx1"/>
            </a:solidFill>
          </a:ln>
        </p:spPr>
        <p:txBody>
          <a:bodyPr wrap="square" rtlCol="0">
            <a:spAutoFit/>
          </a:bodyPr>
          <a:lstStyle/>
          <a:p>
            <a:r>
              <a:rPr lang="en-US" sz="900" dirty="0"/>
              <a:t>CPDES</a:t>
            </a:r>
          </a:p>
        </p:txBody>
      </p:sp>
      <p:sp>
        <p:nvSpPr>
          <p:cNvPr id="3" name="Rectangle 2">
            <a:extLst>
              <a:ext uri="{FF2B5EF4-FFF2-40B4-BE49-F238E27FC236}">
                <a16:creationId xmlns:a16="http://schemas.microsoft.com/office/drawing/2014/main" id="{7C5E8DE4-89D8-4835-8C1C-FC7817E09CDC}"/>
              </a:ext>
            </a:extLst>
          </p:cNvPr>
          <p:cNvSpPr/>
          <p:nvPr/>
        </p:nvSpPr>
        <p:spPr>
          <a:xfrm>
            <a:off x="887723" y="5567774"/>
            <a:ext cx="5293327" cy="10949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2B1A9FF6-9BE6-4BD6-95CE-04F2745B477A}"/>
              </a:ext>
            </a:extLst>
          </p:cNvPr>
          <p:cNvSpPr txBox="1"/>
          <p:nvPr/>
        </p:nvSpPr>
        <p:spPr>
          <a:xfrm>
            <a:off x="887724" y="5672205"/>
            <a:ext cx="871452" cy="577081"/>
          </a:xfrm>
          <a:prstGeom prst="rect">
            <a:avLst/>
          </a:prstGeom>
          <a:noFill/>
        </p:spPr>
        <p:txBody>
          <a:bodyPr wrap="square" rtlCol="0">
            <a:spAutoFit/>
          </a:bodyPr>
          <a:lstStyle/>
          <a:p>
            <a:r>
              <a:rPr lang="en-US" sz="1050" dirty="0"/>
              <a:t>Configured Prior to Workflow</a:t>
            </a:r>
          </a:p>
        </p:txBody>
      </p:sp>
      <p:sp>
        <p:nvSpPr>
          <p:cNvPr id="30" name="TextBox 29">
            <a:extLst>
              <a:ext uri="{FF2B5EF4-FFF2-40B4-BE49-F238E27FC236}">
                <a16:creationId xmlns:a16="http://schemas.microsoft.com/office/drawing/2014/main" id="{CE82146E-CF95-4FFA-A5D6-CBDB667F1C30}"/>
              </a:ext>
            </a:extLst>
          </p:cNvPr>
          <p:cNvSpPr txBox="1"/>
          <p:nvPr/>
        </p:nvSpPr>
        <p:spPr>
          <a:xfrm>
            <a:off x="8615519" y="5189260"/>
            <a:ext cx="353506" cy="230832"/>
          </a:xfrm>
          <a:prstGeom prst="rect">
            <a:avLst/>
          </a:prstGeom>
          <a:solidFill>
            <a:srgbClr val="FFC000"/>
          </a:solidFill>
          <a:ln>
            <a:solidFill>
              <a:schemeClr val="tx1"/>
            </a:solidFill>
          </a:ln>
        </p:spPr>
        <p:txBody>
          <a:bodyPr wrap="square" rtlCol="0">
            <a:spAutoFit/>
          </a:bodyPr>
          <a:lstStyle/>
          <a:p>
            <a:r>
              <a:rPr lang="en-US" sz="900" dirty="0"/>
              <a:t>FM</a:t>
            </a:r>
          </a:p>
        </p:txBody>
      </p:sp>
      <p:sp>
        <p:nvSpPr>
          <p:cNvPr id="31" name="TextBox 30">
            <a:extLst>
              <a:ext uri="{FF2B5EF4-FFF2-40B4-BE49-F238E27FC236}">
                <a16:creationId xmlns:a16="http://schemas.microsoft.com/office/drawing/2014/main" id="{E9A8CFB3-804C-459A-9306-D0D0CFB32B15}"/>
              </a:ext>
            </a:extLst>
          </p:cNvPr>
          <p:cNvSpPr txBox="1"/>
          <p:nvPr/>
        </p:nvSpPr>
        <p:spPr>
          <a:xfrm>
            <a:off x="3958269" y="5672204"/>
            <a:ext cx="838850" cy="507831"/>
          </a:xfrm>
          <a:prstGeom prst="rect">
            <a:avLst/>
          </a:prstGeom>
          <a:solidFill>
            <a:srgbClr val="FFC000"/>
          </a:solidFill>
          <a:ln>
            <a:solidFill>
              <a:schemeClr val="tx1"/>
            </a:solidFill>
          </a:ln>
        </p:spPr>
        <p:txBody>
          <a:bodyPr wrap="square" rtlCol="0">
            <a:spAutoFit/>
          </a:bodyPr>
          <a:lstStyle/>
          <a:p>
            <a:r>
              <a:rPr lang="en-US" sz="900" dirty="0"/>
              <a:t>Spending Plan and line items</a:t>
            </a:r>
          </a:p>
        </p:txBody>
      </p:sp>
      <p:cxnSp>
        <p:nvCxnSpPr>
          <p:cNvPr id="32" name="Straight Arrow Connector 31">
            <a:extLst>
              <a:ext uri="{FF2B5EF4-FFF2-40B4-BE49-F238E27FC236}">
                <a16:creationId xmlns:a16="http://schemas.microsoft.com/office/drawing/2014/main" id="{AEEFF04C-125A-4DB6-96CC-978457E9EF92}"/>
              </a:ext>
            </a:extLst>
          </p:cNvPr>
          <p:cNvCxnSpPr>
            <a:cxnSpLocks/>
            <a:stCxn id="31" idx="3"/>
          </p:cNvCxnSpPr>
          <p:nvPr/>
        </p:nvCxnSpPr>
        <p:spPr>
          <a:xfrm flipV="1">
            <a:off x="4797119" y="5845329"/>
            <a:ext cx="194617" cy="80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402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C93B-7DAA-4050-968B-0F1E9127D576}"/>
              </a:ext>
            </a:extLst>
          </p:cNvPr>
          <p:cNvSpPr>
            <a:spLocks noGrp="1"/>
          </p:cNvSpPr>
          <p:nvPr>
            <p:ph type="title"/>
          </p:nvPr>
        </p:nvSpPr>
        <p:spPr/>
        <p:txBody>
          <a:bodyPr/>
          <a:lstStyle/>
          <a:p>
            <a:r>
              <a:rPr lang="en-US" dirty="0"/>
              <a:t>Feedback Guidelines</a:t>
            </a:r>
          </a:p>
        </p:txBody>
      </p:sp>
      <p:sp>
        <p:nvSpPr>
          <p:cNvPr id="3" name="Content Placeholder 2">
            <a:extLst>
              <a:ext uri="{FF2B5EF4-FFF2-40B4-BE49-F238E27FC236}">
                <a16:creationId xmlns:a16="http://schemas.microsoft.com/office/drawing/2014/main" id="{0D2357CA-D7FB-4A97-8FA8-D12D2FBD0AA1}"/>
              </a:ext>
            </a:extLst>
          </p:cNvPr>
          <p:cNvSpPr>
            <a:spLocks noGrp="1"/>
          </p:cNvSpPr>
          <p:nvPr>
            <p:ph idx="1"/>
          </p:nvPr>
        </p:nvSpPr>
        <p:spPr/>
        <p:txBody>
          <a:bodyPr>
            <a:normAutofit fontScale="92500"/>
          </a:bodyPr>
          <a:lstStyle/>
          <a:p>
            <a:r>
              <a:rPr lang="en-US" dirty="0"/>
              <a:t>Feedback for this round of review should focus on use-ability by field planners, streamlined and efficient planning delivery, and technical adequacy.  </a:t>
            </a:r>
          </a:p>
          <a:p>
            <a:pPr marL="342900" indent="-342900">
              <a:buFont typeface="Arial" panose="020B0604020202020204" pitchFamily="34" charset="0"/>
              <a:buChar char="•"/>
            </a:pPr>
            <a:r>
              <a:rPr lang="en-US" dirty="0"/>
              <a:t>CART will be a configurable, continuous improvement system and will have multiple opportunities for review and feedback</a:t>
            </a:r>
          </a:p>
          <a:p>
            <a:pPr marL="342900" indent="-342900">
              <a:buFont typeface="Arial" panose="020B0604020202020204" pitchFamily="34" charset="0"/>
              <a:buChar char="•"/>
            </a:pPr>
            <a:r>
              <a:rPr lang="en-US" dirty="0"/>
              <a:t>The CART objective is to determine and document the need for additional conservation practices in a streamlined, efficient fashion.  It is not to design the practices</a:t>
            </a:r>
          </a:p>
          <a:p>
            <a:pPr marL="342900" indent="-342900">
              <a:buFont typeface="Arial" panose="020B0604020202020204" pitchFamily="34" charset="0"/>
              <a:buChar char="•"/>
            </a:pPr>
            <a:r>
              <a:rPr lang="en-US" dirty="0"/>
              <a:t>CART will have a planner override function for each resource concern, so focus on the typical scenarios, not the exceptions</a:t>
            </a:r>
          </a:p>
          <a:p>
            <a:pPr marL="342900" indent="-342900">
              <a:buFont typeface="Arial" panose="020B0604020202020204" pitchFamily="34" charset="0"/>
              <a:buChar char="•"/>
            </a:pPr>
            <a:r>
              <a:rPr lang="en-US" dirty="0"/>
              <a:t>A wholistic list of conservation practices and enhancements with appropriate points will be provided for future comment.  Suggestions for pointing practices will be accepted but not the focus of this review period.</a:t>
            </a:r>
          </a:p>
        </p:txBody>
      </p:sp>
      <p:sp>
        <p:nvSpPr>
          <p:cNvPr id="4" name="Slide Number Placeholder 3">
            <a:extLst>
              <a:ext uri="{FF2B5EF4-FFF2-40B4-BE49-F238E27FC236}">
                <a16:creationId xmlns:a16="http://schemas.microsoft.com/office/drawing/2014/main" id="{E5E88183-A574-4088-A4BF-5ED3046A42CE}"/>
              </a:ext>
            </a:extLst>
          </p:cNvPr>
          <p:cNvSpPr>
            <a:spLocks noGrp="1"/>
          </p:cNvSpPr>
          <p:nvPr>
            <p:ph type="sldNum" sz="quarter" idx="12"/>
          </p:nvPr>
        </p:nvSpPr>
        <p:spPr/>
        <p:txBody>
          <a:bodyPr/>
          <a:lstStyle/>
          <a:p>
            <a:fld id="{4219272A-714B-4394-91B3-C883D28F4F8C}" type="slidenum">
              <a:rPr lang="en-US" smtClean="0"/>
              <a:t>40</a:t>
            </a:fld>
            <a:endParaRPr lang="en-US" dirty="0"/>
          </a:p>
        </p:txBody>
      </p:sp>
    </p:spTree>
    <p:extLst>
      <p:ext uri="{BB962C8B-B14F-4D97-AF65-F5344CB8AC3E}">
        <p14:creationId xmlns:p14="http://schemas.microsoft.com/office/powerpoint/2010/main" val="2113041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C93B-7DAA-4050-968B-0F1E9127D576}"/>
              </a:ext>
            </a:extLst>
          </p:cNvPr>
          <p:cNvSpPr>
            <a:spLocks noGrp="1"/>
          </p:cNvSpPr>
          <p:nvPr>
            <p:ph type="title"/>
          </p:nvPr>
        </p:nvSpPr>
        <p:spPr/>
        <p:txBody>
          <a:bodyPr/>
          <a:lstStyle/>
          <a:p>
            <a:r>
              <a:rPr lang="en-US" dirty="0"/>
              <a:t>Resource Concerns Assessments</a:t>
            </a:r>
          </a:p>
        </p:txBody>
      </p:sp>
      <p:sp>
        <p:nvSpPr>
          <p:cNvPr id="3" name="Content Placeholder 2">
            <a:extLst>
              <a:ext uri="{FF2B5EF4-FFF2-40B4-BE49-F238E27FC236}">
                <a16:creationId xmlns:a16="http://schemas.microsoft.com/office/drawing/2014/main" id="{0D2357CA-D7FB-4A97-8FA8-D12D2FBD0AA1}"/>
              </a:ext>
            </a:extLst>
          </p:cNvPr>
          <p:cNvSpPr>
            <a:spLocks noGrp="1"/>
          </p:cNvSpPr>
          <p:nvPr>
            <p:ph idx="1"/>
          </p:nvPr>
        </p:nvSpPr>
        <p:spPr/>
        <p:txBody>
          <a:bodyPr/>
          <a:lstStyle/>
          <a:p>
            <a:r>
              <a:rPr lang="en-US" dirty="0"/>
              <a:t>CART will trigger resource concern assessment questions when:</a:t>
            </a:r>
          </a:p>
          <a:p>
            <a:pPr marL="342900" indent="-342900">
              <a:buFont typeface="Arial" panose="020B0604020202020204" pitchFamily="34" charset="0"/>
              <a:buChar char="•"/>
            </a:pPr>
            <a:r>
              <a:rPr lang="en-US" dirty="0"/>
              <a:t>Geospatial Analysis indicates the potential for a resource concern</a:t>
            </a:r>
          </a:p>
          <a:p>
            <a:pPr marL="342900" indent="-342900">
              <a:buFont typeface="Arial" panose="020B0604020202020204" pitchFamily="34" charset="0"/>
              <a:buChar char="•"/>
            </a:pPr>
            <a:r>
              <a:rPr lang="en-US" dirty="0"/>
              <a:t>Planner, through client input or field observation, indicates the potential for a resource concern by selecting it for assessment</a:t>
            </a:r>
          </a:p>
          <a:p>
            <a:endParaRPr lang="en-US" dirty="0"/>
          </a:p>
          <a:p>
            <a:r>
              <a:rPr lang="en-US" dirty="0"/>
              <a:t>CART will curate the assessment questions based on the resource concerns triggered.  These will be presented in the CART user interface in the manner most efficient for data entry and to avoid duplication, which may differ from the order in the resource concern assessment</a:t>
            </a:r>
          </a:p>
        </p:txBody>
      </p:sp>
      <p:sp>
        <p:nvSpPr>
          <p:cNvPr id="4" name="Slide Number Placeholder 3">
            <a:extLst>
              <a:ext uri="{FF2B5EF4-FFF2-40B4-BE49-F238E27FC236}">
                <a16:creationId xmlns:a16="http://schemas.microsoft.com/office/drawing/2014/main" id="{E5E88183-A574-4088-A4BF-5ED3046A42CE}"/>
              </a:ext>
            </a:extLst>
          </p:cNvPr>
          <p:cNvSpPr>
            <a:spLocks noGrp="1"/>
          </p:cNvSpPr>
          <p:nvPr>
            <p:ph type="sldNum" sz="quarter" idx="12"/>
          </p:nvPr>
        </p:nvSpPr>
        <p:spPr/>
        <p:txBody>
          <a:bodyPr/>
          <a:lstStyle/>
          <a:p>
            <a:fld id="{4219272A-714B-4394-91B3-C883D28F4F8C}" type="slidenum">
              <a:rPr lang="en-US" smtClean="0"/>
              <a:t>41</a:t>
            </a:fld>
            <a:endParaRPr lang="en-US" dirty="0"/>
          </a:p>
        </p:txBody>
      </p:sp>
    </p:spTree>
    <p:extLst>
      <p:ext uri="{BB962C8B-B14F-4D97-AF65-F5344CB8AC3E}">
        <p14:creationId xmlns:p14="http://schemas.microsoft.com/office/powerpoint/2010/main" val="2916227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C93B-7DAA-4050-968B-0F1E9127D576}"/>
              </a:ext>
            </a:extLst>
          </p:cNvPr>
          <p:cNvSpPr>
            <a:spLocks noGrp="1"/>
          </p:cNvSpPr>
          <p:nvPr>
            <p:ph type="title"/>
          </p:nvPr>
        </p:nvSpPr>
        <p:spPr/>
        <p:txBody>
          <a:bodyPr/>
          <a:lstStyle/>
          <a:p>
            <a:r>
              <a:rPr lang="en-US" dirty="0"/>
              <a:t>Assessment Method Structure</a:t>
            </a:r>
          </a:p>
        </p:txBody>
      </p:sp>
      <p:sp>
        <p:nvSpPr>
          <p:cNvPr id="3" name="Content Placeholder 2">
            <a:extLst>
              <a:ext uri="{FF2B5EF4-FFF2-40B4-BE49-F238E27FC236}">
                <a16:creationId xmlns:a16="http://schemas.microsoft.com/office/drawing/2014/main" id="{0D2357CA-D7FB-4A97-8FA8-D12D2FBD0AA1}"/>
              </a:ext>
            </a:extLst>
          </p:cNvPr>
          <p:cNvSpPr>
            <a:spLocks noGrp="1"/>
          </p:cNvSpPr>
          <p:nvPr>
            <p:ph idx="1"/>
          </p:nvPr>
        </p:nvSpPr>
        <p:spPr/>
        <p:txBody>
          <a:bodyPr/>
          <a:lstStyle/>
          <a:p>
            <a:r>
              <a:rPr lang="en-US" dirty="0"/>
              <a:t>Resource Concern</a:t>
            </a:r>
          </a:p>
          <a:p>
            <a:r>
              <a:rPr lang="en-US" dirty="0"/>
              <a:t>Description: </a:t>
            </a:r>
            <a:r>
              <a:rPr lang="en-US" b="0" dirty="0"/>
              <a:t>A description of the resource concern</a:t>
            </a:r>
          </a:p>
          <a:p>
            <a:r>
              <a:rPr lang="en-US" dirty="0"/>
              <a:t>Objective: </a:t>
            </a:r>
            <a:r>
              <a:rPr lang="en-US" b="0" dirty="0"/>
              <a:t>NRCS objective to address this resource concern</a:t>
            </a:r>
          </a:p>
          <a:p>
            <a:r>
              <a:rPr lang="en-US" dirty="0"/>
              <a:t>Analysis within CART: </a:t>
            </a:r>
            <a:r>
              <a:rPr lang="en-US" b="0" dirty="0"/>
              <a:t>The assessment method and questions proposed for use within CART.  The analysis may be broken into component parts for a resource concern when multiple assessments or questions are needed to assess unrelated aspects of a resource concern</a:t>
            </a:r>
          </a:p>
          <a:p>
            <a:r>
              <a:rPr lang="en-US" dirty="0"/>
              <a:t>Typical Conservation Practices: </a:t>
            </a:r>
            <a:r>
              <a:rPr lang="en-US" b="0" dirty="0"/>
              <a:t>These identify a small set of typical conservation practices for understanding and do not represent all the conservation practices which may have an effect on the resource concern or the final points for each practice</a:t>
            </a:r>
          </a:p>
          <a:p>
            <a:endParaRPr lang="en-US" dirty="0"/>
          </a:p>
        </p:txBody>
      </p:sp>
      <p:sp>
        <p:nvSpPr>
          <p:cNvPr id="4" name="Slide Number Placeholder 3">
            <a:extLst>
              <a:ext uri="{FF2B5EF4-FFF2-40B4-BE49-F238E27FC236}">
                <a16:creationId xmlns:a16="http://schemas.microsoft.com/office/drawing/2014/main" id="{E5E88183-A574-4088-A4BF-5ED3046A42CE}"/>
              </a:ext>
            </a:extLst>
          </p:cNvPr>
          <p:cNvSpPr>
            <a:spLocks noGrp="1"/>
          </p:cNvSpPr>
          <p:nvPr>
            <p:ph type="sldNum" sz="quarter" idx="12"/>
          </p:nvPr>
        </p:nvSpPr>
        <p:spPr/>
        <p:txBody>
          <a:bodyPr/>
          <a:lstStyle/>
          <a:p>
            <a:fld id="{4219272A-714B-4394-91B3-C883D28F4F8C}" type="slidenum">
              <a:rPr lang="en-US" smtClean="0"/>
              <a:t>42</a:t>
            </a:fld>
            <a:endParaRPr lang="en-US" dirty="0"/>
          </a:p>
        </p:txBody>
      </p:sp>
    </p:spTree>
    <p:extLst>
      <p:ext uri="{BB962C8B-B14F-4D97-AF65-F5344CB8AC3E}">
        <p14:creationId xmlns:p14="http://schemas.microsoft.com/office/powerpoint/2010/main" val="3075229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5C12-2F10-4630-B31E-0C3DA5A3258D}"/>
              </a:ext>
            </a:extLst>
          </p:cNvPr>
          <p:cNvSpPr>
            <a:spLocks noGrp="1"/>
          </p:cNvSpPr>
          <p:nvPr>
            <p:ph type="title"/>
          </p:nvPr>
        </p:nvSpPr>
        <p:spPr/>
        <p:txBody>
          <a:bodyPr/>
          <a:lstStyle/>
          <a:p>
            <a:pPr algn="ctr"/>
            <a:r>
              <a:rPr lang="en-US" dirty="0"/>
              <a:t>CART Resource Concern Inventory</a:t>
            </a:r>
          </a:p>
        </p:txBody>
      </p:sp>
      <p:sp>
        <p:nvSpPr>
          <p:cNvPr id="3" name="Content Placeholder 2">
            <a:extLst>
              <a:ext uri="{FF2B5EF4-FFF2-40B4-BE49-F238E27FC236}">
                <a16:creationId xmlns:a16="http://schemas.microsoft.com/office/drawing/2014/main" id="{06168156-0D50-44D7-A3F3-49959AFB0980}"/>
              </a:ext>
            </a:extLst>
          </p:cNvPr>
          <p:cNvSpPr>
            <a:spLocks noGrp="1"/>
          </p:cNvSpPr>
          <p:nvPr>
            <p:ph idx="1"/>
          </p:nvPr>
        </p:nvSpPr>
        <p:spPr/>
        <p:txBody>
          <a:bodyPr>
            <a:normAutofit fontScale="92500" lnSpcReduction="10000"/>
          </a:bodyPr>
          <a:lstStyle/>
          <a:p>
            <a:r>
              <a:rPr lang="en-US" dirty="0"/>
              <a:t>The CART Inventory will capture resource inventory and bin this information into a number of categories using a relative vulnerability/benefit point system by resource concern.  The resource concern points will fall into:</a:t>
            </a:r>
          </a:p>
          <a:p>
            <a:endParaRPr lang="en-US" dirty="0"/>
          </a:p>
          <a:p>
            <a:r>
              <a:rPr lang="en-US" dirty="0"/>
              <a:t>Threshold: </a:t>
            </a:r>
            <a:r>
              <a:rPr lang="en-US" b="0" dirty="0"/>
              <a:t>Measure of Intrinsic Site Vulnerability and amount of conservation effort to reach a “sustainable” level</a:t>
            </a:r>
          </a:p>
          <a:p>
            <a:r>
              <a:rPr lang="en-US" dirty="0"/>
              <a:t>Existing Condition:  </a:t>
            </a:r>
            <a:r>
              <a:rPr lang="en-US" b="0" dirty="0"/>
              <a:t>What management activities existing, ex. rotation and associated residue</a:t>
            </a:r>
          </a:p>
          <a:p>
            <a:r>
              <a:rPr lang="en-US" dirty="0"/>
              <a:t>Existing Practices:  </a:t>
            </a:r>
            <a:r>
              <a:rPr lang="en-US" b="0" dirty="0"/>
              <a:t>What conservation practices may already be implemented and functioning on site</a:t>
            </a:r>
          </a:p>
          <a:p>
            <a:r>
              <a:rPr lang="en-US" dirty="0"/>
              <a:t>Planned Practices:  </a:t>
            </a:r>
            <a:r>
              <a:rPr lang="en-US" b="0" dirty="0"/>
              <a:t>What additional conservation practices are being evaluated for implementation</a:t>
            </a:r>
          </a:p>
          <a:p>
            <a:r>
              <a:rPr lang="en-US" dirty="0"/>
              <a:t>Priorities:  </a:t>
            </a:r>
            <a:r>
              <a:rPr lang="en-US" b="0" dirty="0"/>
              <a:t>Are there other priorities to consider, ex. critical watershed or wildlife habitat which are used in ranking</a:t>
            </a:r>
          </a:p>
          <a:p>
            <a:endParaRPr lang="en-US" b="0" dirty="0"/>
          </a:p>
        </p:txBody>
      </p:sp>
      <p:sp>
        <p:nvSpPr>
          <p:cNvPr id="4" name="Slide Number Placeholder 3">
            <a:extLst>
              <a:ext uri="{FF2B5EF4-FFF2-40B4-BE49-F238E27FC236}">
                <a16:creationId xmlns:a16="http://schemas.microsoft.com/office/drawing/2014/main" id="{8C7E0FDF-2D65-4D20-A100-87D0DE0FA838}"/>
              </a:ext>
            </a:extLst>
          </p:cNvPr>
          <p:cNvSpPr>
            <a:spLocks noGrp="1"/>
          </p:cNvSpPr>
          <p:nvPr>
            <p:ph type="sldNum" sz="quarter" idx="12"/>
          </p:nvPr>
        </p:nvSpPr>
        <p:spPr/>
        <p:txBody>
          <a:bodyPr/>
          <a:lstStyle/>
          <a:p>
            <a:fld id="{4219272A-714B-4394-91B3-C883D28F4F8C}" type="slidenum">
              <a:rPr lang="en-US" smtClean="0"/>
              <a:t>43</a:t>
            </a:fld>
            <a:endParaRPr lang="en-US" dirty="0"/>
          </a:p>
        </p:txBody>
      </p:sp>
    </p:spTree>
    <p:extLst>
      <p:ext uri="{BB962C8B-B14F-4D97-AF65-F5344CB8AC3E}">
        <p14:creationId xmlns:p14="http://schemas.microsoft.com/office/powerpoint/2010/main" val="1335504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F554-AD90-400F-A0C9-B4A589EBB202}"/>
              </a:ext>
            </a:extLst>
          </p:cNvPr>
          <p:cNvSpPr>
            <a:spLocks noGrp="1"/>
          </p:cNvSpPr>
          <p:nvPr>
            <p:ph type="title"/>
          </p:nvPr>
        </p:nvSpPr>
        <p:spPr/>
        <p:txBody>
          <a:bodyPr/>
          <a:lstStyle/>
          <a:p>
            <a:r>
              <a:rPr lang="en-US" dirty="0"/>
              <a:t>RC: Sheet and Rill Erosion (Crop)</a:t>
            </a:r>
          </a:p>
        </p:txBody>
      </p:sp>
      <p:sp>
        <p:nvSpPr>
          <p:cNvPr id="4" name="Slide Number Placeholder 3">
            <a:extLst>
              <a:ext uri="{FF2B5EF4-FFF2-40B4-BE49-F238E27FC236}">
                <a16:creationId xmlns:a16="http://schemas.microsoft.com/office/drawing/2014/main" id="{8A0F838E-1D07-4B99-9C13-EFB926CEF56D}"/>
              </a:ext>
            </a:extLst>
          </p:cNvPr>
          <p:cNvSpPr>
            <a:spLocks noGrp="1"/>
          </p:cNvSpPr>
          <p:nvPr>
            <p:ph type="sldNum" sz="quarter" idx="12"/>
          </p:nvPr>
        </p:nvSpPr>
        <p:spPr/>
        <p:txBody>
          <a:bodyPr/>
          <a:lstStyle/>
          <a:p>
            <a:fld id="{4219272A-714B-4394-91B3-C883D28F4F8C}" type="slidenum">
              <a:rPr lang="en-US" smtClean="0"/>
              <a:t>44</a:t>
            </a:fld>
            <a:endParaRPr lang="en-US" dirty="0"/>
          </a:p>
        </p:txBody>
      </p:sp>
      <p:graphicFrame>
        <p:nvGraphicFramePr>
          <p:cNvPr id="7" name="Content Placeholder 4">
            <a:extLst>
              <a:ext uri="{FF2B5EF4-FFF2-40B4-BE49-F238E27FC236}">
                <a16:creationId xmlns:a16="http://schemas.microsoft.com/office/drawing/2014/main" id="{9B77F7BA-B03F-49DE-913C-B8A47AB92447}"/>
              </a:ext>
            </a:extLst>
          </p:cNvPr>
          <p:cNvGraphicFramePr>
            <a:graphicFrameLocks/>
          </p:cNvGraphicFramePr>
          <p:nvPr>
            <p:extLst/>
          </p:nvPr>
        </p:nvGraphicFramePr>
        <p:xfrm>
          <a:off x="706437" y="1894449"/>
          <a:ext cx="7731126" cy="2103120"/>
        </p:xfrm>
        <a:graphic>
          <a:graphicData uri="http://schemas.openxmlformats.org/drawingml/2006/table">
            <a:tbl>
              <a:tblPr firstRow="1" bandRow="1">
                <a:tableStyleId>{5C22544A-7EE6-4342-B048-85BDC9FD1C3A}</a:tableStyleId>
              </a:tblPr>
              <a:tblGrid>
                <a:gridCol w="3865563">
                  <a:extLst>
                    <a:ext uri="{9D8B030D-6E8A-4147-A177-3AD203B41FA5}">
                      <a16:colId xmlns:a16="http://schemas.microsoft.com/office/drawing/2014/main" val="2547182879"/>
                    </a:ext>
                  </a:extLst>
                </a:gridCol>
                <a:gridCol w="3865563">
                  <a:extLst>
                    <a:ext uri="{9D8B030D-6E8A-4147-A177-3AD203B41FA5}">
                      <a16:colId xmlns:a16="http://schemas.microsoft.com/office/drawing/2014/main" val="172963680"/>
                    </a:ext>
                  </a:extLst>
                </a:gridCol>
              </a:tblGrid>
              <a:tr h="185420">
                <a:tc>
                  <a:txBody>
                    <a:bodyPr/>
                    <a:lstStyle/>
                    <a:p>
                      <a:r>
                        <a:rPr lang="en-US" dirty="0"/>
                        <a:t>Existing Method</a:t>
                      </a:r>
                    </a:p>
                  </a:txBody>
                  <a:tcPr/>
                </a:tc>
                <a:tc>
                  <a:txBody>
                    <a:bodyPr/>
                    <a:lstStyle/>
                    <a:p>
                      <a:r>
                        <a:rPr lang="en-US" dirty="0"/>
                        <a:t>CART Method</a:t>
                      </a:r>
                    </a:p>
                  </a:txBody>
                  <a:tcPr/>
                </a:tc>
                <a:extLst>
                  <a:ext uri="{0D108BD9-81ED-4DB2-BD59-A6C34878D82A}">
                    <a16:rowId xmlns:a16="http://schemas.microsoft.com/office/drawing/2014/main" val="3291745767"/>
                  </a:ext>
                </a:extLst>
              </a:tr>
              <a:tr h="185420">
                <a:tc>
                  <a:txBody>
                    <a:bodyPr/>
                    <a:lstStyle/>
                    <a:p>
                      <a:pPr marL="285750" indent="-285750">
                        <a:buFont typeface="Arial" panose="020B0604020202020204" pitchFamily="34" charset="0"/>
                        <a:buChar char="•"/>
                      </a:pPr>
                      <a:r>
                        <a:rPr lang="en-US" dirty="0"/>
                        <a:t>IET Completed for Existing and Planned Condition</a:t>
                      </a:r>
                    </a:p>
                    <a:p>
                      <a:pPr marL="285750" indent="-285750">
                        <a:buFont typeface="Arial" panose="020B0604020202020204" pitchFamily="34" charset="0"/>
                        <a:buChar char="•"/>
                      </a:pPr>
                      <a:r>
                        <a:rPr lang="en-US" dirty="0"/>
                        <a:t>Outputs duplicated in CPA-52</a:t>
                      </a:r>
                    </a:p>
                    <a:p>
                      <a:pPr marL="285750" indent="-285750">
                        <a:buFont typeface="Arial" panose="020B0604020202020204" pitchFamily="34" charset="0"/>
                        <a:buChar char="•"/>
                      </a:pPr>
                      <a:r>
                        <a:rPr lang="en-US" dirty="0"/>
                        <a:t>Water Erosion rate &lt;=T</a:t>
                      </a:r>
                    </a:p>
                  </a:txBody>
                  <a:tcPr/>
                </a:tc>
                <a:tc>
                  <a:txBody>
                    <a:bodyPr/>
                    <a:lstStyle/>
                    <a:p>
                      <a:pPr marL="285750" indent="-285750">
                        <a:buFont typeface="Arial" panose="020B0604020202020204" pitchFamily="34" charset="0"/>
                        <a:buChar char="•"/>
                      </a:pPr>
                      <a:r>
                        <a:rPr lang="en-US" dirty="0"/>
                        <a:t>Variable Geospatial Threshold</a:t>
                      </a:r>
                    </a:p>
                    <a:p>
                      <a:pPr marL="285750" indent="-285750">
                        <a:buFont typeface="Arial" panose="020B0604020202020204" pitchFamily="34" charset="0"/>
                        <a:buChar char="•"/>
                      </a:pPr>
                      <a:r>
                        <a:rPr lang="en-US" dirty="0"/>
                        <a:t>Residue Condition Question</a:t>
                      </a:r>
                    </a:p>
                    <a:p>
                      <a:pPr marL="285750" indent="-285750">
                        <a:buFont typeface="Arial" panose="020B0604020202020204" pitchFamily="34" charset="0"/>
                        <a:buChar char="•"/>
                      </a:pPr>
                      <a:r>
                        <a:rPr lang="en-US" dirty="0"/>
                        <a:t>Practices</a:t>
                      </a:r>
                    </a:p>
                    <a:p>
                      <a:pPr marL="285750" indent="-285750">
                        <a:buFont typeface="Arial" panose="020B0604020202020204" pitchFamily="34" charset="0"/>
                        <a:buChar char="•"/>
                      </a:pPr>
                      <a:r>
                        <a:rPr lang="en-US" dirty="0"/>
                        <a:t>Erosion &lt; Threshold (intent to be equivalent to T)</a:t>
                      </a:r>
                    </a:p>
                    <a:p>
                      <a:pPr marL="285750" indent="-285750">
                        <a:buFont typeface="Arial" panose="020B0604020202020204" pitchFamily="34" charset="0"/>
                        <a:buChar char="•"/>
                      </a:pPr>
                      <a:r>
                        <a:rPr lang="en-US" dirty="0"/>
                        <a:t>Planner Override</a:t>
                      </a:r>
                    </a:p>
                  </a:txBody>
                  <a:tcPr/>
                </a:tc>
                <a:extLst>
                  <a:ext uri="{0D108BD9-81ED-4DB2-BD59-A6C34878D82A}">
                    <a16:rowId xmlns:a16="http://schemas.microsoft.com/office/drawing/2014/main" val="673924767"/>
                  </a:ext>
                </a:extLst>
              </a:tr>
            </a:tbl>
          </a:graphicData>
        </a:graphic>
      </p:graphicFrame>
    </p:spTree>
    <p:extLst>
      <p:ext uri="{BB962C8B-B14F-4D97-AF65-F5344CB8AC3E}">
        <p14:creationId xmlns:p14="http://schemas.microsoft.com/office/powerpoint/2010/main" val="3964942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AF40-1A09-4976-B41E-100D7B988176}"/>
              </a:ext>
            </a:extLst>
          </p:cNvPr>
          <p:cNvSpPr>
            <a:spLocks noGrp="1"/>
          </p:cNvSpPr>
          <p:nvPr>
            <p:ph type="title"/>
          </p:nvPr>
        </p:nvSpPr>
        <p:spPr/>
        <p:txBody>
          <a:bodyPr/>
          <a:lstStyle/>
          <a:p>
            <a:r>
              <a:rPr lang="en-US" dirty="0"/>
              <a:t>Threshold: Sheet and Rill Erosion</a:t>
            </a:r>
          </a:p>
        </p:txBody>
      </p:sp>
      <p:sp>
        <p:nvSpPr>
          <p:cNvPr id="4" name="Slide Number Placeholder 3">
            <a:extLst>
              <a:ext uri="{FF2B5EF4-FFF2-40B4-BE49-F238E27FC236}">
                <a16:creationId xmlns:a16="http://schemas.microsoft.com/office/drawing/2014/main" id="{D8BF4D3E-2EC2-48D6-884A-53E7E52D5CE1}"/>
              </a:ext>
            </a:extLst>
          </p:cNvPr>
          <p:cNvSpPr>
            <a:spLocks noGrp="1"/>
          </p:cNvSpPr>
          <p:nvPr>
            <p:ph type="sldNum" sz="quarter" idx="12"/>
          </p:nvPr>
        </p:nvSpPr>
        <p:spPr/>
        <p:txBody>
          <a:bodyPr/>
          <a:lstStyle/>
          <a:p>
            <a:fld id="{4219272A-714B-4394-91B3-C883D28F4F8C}" type="slidenum">
              <a:rPr lang="en-US" smtClean="0"/>
              <a:t>45</a:t>
            </a:fld>
            <a:endParaRPr lang="en-US" dirty="0"/>
          </a:p>
        </p:txBody>
      </p:sp>
      <p:graphicFrame>
        <p:nvGraphicFramePr>
          <p:cNvPr id="9" name="Content Placeholder 8">
            <a:extLst>
              <a:ext uri="{FF2B5EF4-FFF2-40B4-BE49-F238E27FC236}">
                <a16:creationId xmlns:a16="http://schemas.microsoft.com/office/drawing/2014/main" id="{A988B001-36D8-4E49-B986-39E343D15CC3}"/>
              </a:ext>
            </a:extLst>
          </p:cNvPr>
          <p:cNvGraphicFramePr>
            <a:graphicFrameLocks noGrp="1"/>
          </p:cNvGraphicFramePr>
          <p:nvPr>
            <p:ph idx="1"/>
            <p:extLst/>
          </p:nvPr>
        </p:nvGraphicFramePr>
        <p:xfrm>
          <a:off x="2830829" y="3031809"/>
          <a:ext cx="5632450" cy="1965709"/>
        </p:xfrm>
        <a:graphic>
          <a:graphicData uri="http://schemas.openxmlformats.org/drawingml/2006/table">
            <a:tbl>
              <a:tblPr firstRow="1" firstCol="1" bandRow="1">
                <a:tableStyleId>{5C22544A-7EE6-4342-B048-85BDC9FD1C3A}</a:tableStyleId>
              </a:tblPr>
              <a:tblGrid>
                <a:gridCol w="2214946">
                  <a:extLst>
                    <a:ext uri="{9D8B030D-6E8A-4147-A177-3AD203B41FA5}">
                      <a16:colId xmlns:a16="http://schemas.microsoft.com/office/drawing/2014/main" val="1134389002"/>
                    </a:ext>
                  </a:extLst>
                </a:gridCol>
                <a:gridCol w="671196">
                  <a:extLst>
                    <a:ext uri="{9D8B030D-6E8A-4147-A177-3AD203B41FA5}">
                      <a16:colId xmlns:a16="http://schemas.microsoft.com/office/drawing/2014/main" val="3680123665"/>
                    </a:ext>
                  </a:extLst>
                </a:gridCol>
                <a:gridCol w="1006793">
                  <a:extLst>
                    <a:ext uri="{9D8B030D-6E8A-4147-A177-3AD203B41FA5}">
                      <a16:colId xmlns:a16="http://schemas.microsoft.com/office/drawing/2014/main" val="2030927586"/>
                    </a:ext>
                  </a:extLst>
                </a:gridCol>
                <a:gridCol w="872554">
                  <a:extLst>
                    <a:ext uri="{9D8B030D-6E8A-4147-A177-3AD203B41FA5}">
                      <a16:colId xmlns:a16="http://schemas.microsoft.com/office/drawing/2014/main" val="4276835079"/>
                    </a:ext>
                  </a:extLst>
                </a:gridCol>
                <a:gridCol w="866961">
                  <a:extLst>
                    <a:ext uri="{9D8B030D-6E8A-4147-A177-3AD203B41FA5}">
                      <a16:colId xmlns:a16="http://schemas.microsoft.com/office/drawing/2014/main" val="125228292"/>
                    </a:ext>
                  </a:extLst>
                </a:gridCol>
              </a:tblGrid>
              <a:tr h="0">
                <a:tc rowSpan="2">
                  <a:txBody>
                    <a:bodyPr/>
                    <a:lstStyle/>
                    <a:p>
                      <a:pPr marL="0" marR="0">
                        <a:lnSpc>
                          <a:spcPct val="107000"/>
                        </a:lnSpc>
                        <a:spcBef>
                          <a:spcPts val="0"/>
                        </a:spcBef>
                        <a:spcAft>
                          <a:spcPts val="0"/>
                        </a:spcAft>
                      </a:pPr>
                      <a:r>
                        <a:rPr lang="en-US" sz="1800">
                          <a:effectLst/>
                        </a:rPr>
                        <a:t>Runoff Vulnerability</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4">
                  <a:txBody>
                    <a:bodyPr/>
                    <a:lstStyle/>
                    <a:p>
                      <a:pPr marL="0" marR="0" algn="ctr">
                        <a:lnSpc>
                          <a:spcPct val="107000"/>
                        </a:lnSpc>
                        <a:spcBef>
                          <a:spcPts val="0"/>
                        </a:spcBef>
                        <a:spcAft>
                          <a:spcPts val="0"/>
                        </a:spcAft>
                      </a:pPr>
                      <a:r>
                        <a:rPr lang="en-US" sz="1800">
                          <a:effectLst/>
                        </a:rPr>
                        <a:t>R Factor</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6103603"/>
                  </a:ext>
                </a:extLst>
              </a:tr>
              <a:tr h="0">
                <a:tc vMerge="1">
                  <a:txBody>
                    <a:bodyPr/>
                    <a:lstStyle/>
                    <a:p>
                      <a:endParaRPr lang="en-US"/>
                    </a:p>
                  </a:txBody>
                  <a:tcPr/>
                </a:tc>
                <a:tc>
                  <a:txBody>
                    <a:bodyPr/>
                    <a:lstStyle/>
                    <a:p>
                      <a:pPr marL="0" marR="0" algn="ctr">
                        <a:lnSpc>
                          <a:spcPct val="107000"/>
                        </a:lnSpc>
                        <a:spcBef>
                          <a:spcPts val="0"/>
                        </a:spcBef>
                        <a:spcAft>
                          <a:spcPts val="0"/>
                        </a:spcAft>
                      </a:pPr>
                      <a:r>
                        <a:rPr lang="en-US" sz="1800">
                          <a:effectLst/>
                        </a:rPr>
                        <a:t>≤50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&gt;50-150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rPr>
                        <a:t>&gt;150-250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&gt;250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12839582"/>
                  </a:ext>
                </a:extLst>
              </a:tr>
              <a:tr h="0">
                <a:tc>
                  <a:txBody>
                    <a:bodyPr/>
                    <a:lstStyle/>
                    <a:p>
                      <a:pPr marL="0" marR="0">
                        <a:lnSpc>
                          <a:spcPct val="107000"/>
                        </a:lnSpc>
                        <a:spcBef>
                          <a:spcPts val="0"/>
                        </a:spcBef>
                        <a:spcAft>
                          <a:spcPts val="0"/>
                        </a:spcAft>
                      </a:pPr>
                      <a:r>
                        <a:rPr lang="en-US" sz="1800">
                          <a:effectLst/>
                        </a:rPr>
                        <a:t>High</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30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40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60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80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73285064"/>
                  </a:ext>
                </a:extLst>
              </a:tr>
              <a:tr h="0">
                <a:tc>
                  <a:txBody>
                    <a:bodyPr/>
                    <a:lstStyle/>
                    <a:p>
                      <a:pPr marL="0" marR="0">
                        <a:lnSpc>
                          <a:spcPct val="107000"/>
                        </a:lnSpc>
                        <a:spcBef>
                          <a:spcPts val="0"/>
                        </a:spcBef>
                        <a:spcAft>
                          <a:spcPts val="0"/>
                        </a:spcAft>
                      </a:pPr>
                      <a:r>
                        <a:rPr lang="en-US" sz="1800">
                          <a:effectLst/>
                        </a:rPr>
                        <a:t>Moderately High</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20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30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dirty="0">
                          <a:solidFill>
                            <a:srgbClr val="0070C0"/>
                          </a:solidFill>
                          <a:effectLst/>
                        </a:rPr>
                        <a:t>50</a:t>
                      </a:r>
                      <a:endParaRPr lang="en-US" sz="18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60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20225991"/>
                  </a:ext>
                </a:extLst>
              </a:tr>
              <a:tr h="0">
                <a:tc>
                  <a:txBody>
                    <a:bodyPr/>
                    <a:lstStyle/>
                    <a:p>
                      <a:pPr marL="0" marR="0">
                        <a:lnSpc>
                          <a:spcPct val="107000"/>
                        </a:lnSpc>
                        <a:spcBef>
                          <a:spcPts val="0"/>
                        </a:spcBef>
                        <a:spcAft>
                          <a:spcPts val="0"/>
                        </a:spcAft>
                      </a:pPr>
                      <a:r>
                        <a:rPr lang="en-US" sz="1800">
                          <a:effectLst/>
                        </a:rPr>
                        <a:t>Moderate</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20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40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50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45449715"/>
                  </a:ext>
                </a:extLst>
              </a:tr>
              <a:tr h="0">
                <a:tc>
                  <a:txBody>
                    <a:bodyPr/>
                    <a:lstStyle/>
                    <a:p>
                      <a:pPr marL="0" marR="0">
                        <a:lnSpc>
                          <a:spcPct val="107000"/>
                        </a:lnSpc>
                        <a:spcBef>
                          <a:spcPts val="0"/>
                        </a:spcBef>
                        <a:spcAft>
                          <a:spcPts val="0"/>
                        </a:spcAft>
                      </a:pPr>
                      <a:r>
                        <a:rPr lang="en-US" sz="1800">
                          <a:effectLst/>
                        </a:rPr>
                        <a:t>Low</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rPr>
                        <a:t>20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rPr>
                        <a:t>40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94370937"/>
                  </a:ext>
                </a:extLst>
              </a:tr>
            </a:tbl>
          </a:graphicData>
        </a:graphic>
      </p:graphicFrame>
      <p:sp>
        <p:nvSpPr>
          <p:cNvPr id="11" name="TextBox 10">
            <a:extLst>
              <a:ext uri="{FF2B5EF4-FFF2-40B4-BE49-F238E27FC236}">
                <a16:creationId xmlns:a16="http://schemas.microsoft.com/office/drawing/2014/main" id="{96ACA290-4096-48FE-AE8B-DEEA36599BE1}"/>
              </a:ext>
            </a:extLst>
          </p:cNvPr>
          <p:cNvSpPr txBox="1"/>
          <p:nvPr/>
        </p:nvSpPr>
        <p:spPr>
          <a:xfrm>
            <a:off x="4988462" y="1672479"/>
            <a:ext cx="1797962" cy="923330"/>
          </a:xfrm>
          <a:prstGeom prst="rect">
            <a:avLst/>
          </a:prstGeom>
          <a:noFill/>
        </p:spPr>
        <p:txBody>
          <a:bodyPr wrap="square" rtlCol="0">
            <a:spAutoFit/>
          </a:bodyPr>
          <a:lstStyle/>
          <a:p>
            <a:r>
              <a:rPr lang="en-US" dirty="0"/>
              <a:t>Geospatially Determined R Factor</a:t>
            </a:r>
          </a:p>
        </p:txBody>
      </p:sp>
      <p:cxnSp>
        <p:nvCxnSpPr>
          <p:cNvPr id="13" name="Straight Arrow Connector 12">
            <a:extLst>
              <a:ext uri="{FF2B5EF4-FFF2-40B4-BE49-F238E27FC236}">
                <a16:creationId xmlns:a16="http://schemas.microsoft.com/office/drawing/2014/main" id="{5EFCC6B7-6021-4BBE-B650-D81CC1BBD170}"/>
              </a:ext>
            </a:extLst>
          </p:cNvPr>
          <p:cNvCxnSpPr>
            <a:cxnSpLocks/>
          </p:cNvCxnSpPr>
          <p:nvPr/>
        </p:nvCxnSpPr>
        <p:spPr>
          <a:xfrm>
            <a:off x="5887443" y="2376905"/>
            <a:ext cx="887030" cy="8743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F1FB3AD-CBC6-4193-8D53-ADABF219F291}"/>
              </a:ext>
            </a:extLst>
          </p:cNvPr>
          <p:cNvSpPr txBox="1"/>
          <p:nvPr/>
        </p:nvSpPr>
        <p:spPr>
          <a:xfrm>
            <a:off x="454627" y="1672479"/>
            <a:ext cx="1797962" cy="2585323"/>
          </a:xfrm>
          <a:prstGeom prst="rect">
            <a:avLst/>
          </a:prstGeom>
          <a:noFill/>
        </p:spPr>
        <p:txBody>
          <a:bodyPr wrap="square" rtlCol="0">
            <a:spAutoFit/>
          </a:bodyPr>
          <a:lstStyle/>
          <a:p>
            <a:r>
              <a:rPr lang="en-US" dirty="0"/>
              <a:t>Geospatial Field Soils Interpretation</a:t>
            </a:r>
          </a:p>
          <a:p>
            <a:endParaRPr lang="en-US" dirty="0"/>
          </a:p>
          <a:p>
            <a:r>
              <a:rPr lang="en-US" dirty="0"/>
              <a:t>Dominant Critical</a:t>
            </a:r>
          </a:p>
          <a:p>
            <a:r>
              <a:rPr lang="en-US" dirty="0"/>
              <a:t>K*(LS)/T into 4 vulnerability categories</a:t>
            </a:r>
          </a:p>
        </p:txBody>
      </p:sp>
      <p:cxnSp>
        <p:nvCxnSpPr>
          <p:cNvPr id="17" name="Straight Arrow Connector 16">
            <a:extLst>
              <a:ext uri="{FF2B5EF4-FFF2-40B4-BE49-F238E27FC236}">
                <a16:creationId xmlns:a16="http://schemas.microsoft.com/office/drawing/2014/main" id="{92EBA48A-7199-4C57-AD07-19BC4ED78851}"/>
              </a:ext>
            </a:extLst>
          </p:cNvPr>
          <p:cNvCxnSpPr>
            <a:cxnSpLocks/>
          </p:cNvCxnSpPr>
          <p:nvPr/>
        </p:nvCxnSpPr>
        <p:spPr>
          <a:xfrm>
            <a:off x="1926264" y="2595809"/>
            <a:ext cx="887046" cy="15767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BF03227B-632E-4D25-AF8D-8A46D1EC8979}"/>
              </a:ext>
            </a:extLst>
          </p:cNvPr>
          <p:cNvSpPr/>
          <p:nvPr/>
        </p:nvSpPr>
        <p:spPr>
          <a:xfrm>
            <a:off x="2825261" y="4178650"/>
            <a:ext cx="5632450" cy="28922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CBD01392-900A-4E10-B778-6B252102B2DE}"/>
              </a:ext>
            </a:extLst>
          </p:cNvPr>
          <p:cNvSpPr/>
          <p:nvPr/>
        </p:nvSpPr>
        <p:spPr>
          <a:xfrm>
            <a:off x="6786424" y="3276601"/>
            <a:ext cx="833576" cy="17526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E24575E-A84E-417A-88D8-14DF513C1974}"/>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5AB8D3-8B7F-4AAF-9BF1-2AFB242F9EED}"/>
              </a:ext>
            </a:extLst>
          </p:cNvPr>
          <p:cNvSpPr txBox="1"/>
          <p:nvPr/>
        </p:nvSpPr>
        <p:spPr>
          <a:xfrm>
            <a:off x="1353608" y="5647023"/>
            <a:ext cx="2467342" cy="369332"/>
          </a:xfrm>
          <a:prstGeom prst="rect">
            <a:avLst/>
          </a:prstGeom>
          <a:noFill/>
        </p:spPr>
        <p:txBody>
          <a:bodyPr wrap="none" rtlCol="0">
            <a:spAutoFit/>
          </a:bodyPr>
          <a:lstStyle/>
          <a:p>
            <a:r>
              <a:rPr lang="en-US" dirty="0"/>
              <a:t>Sheet and Rill Erosion</a:t>
            </a:r>
          </a:p>
        </p:txBody>
      </p:sp>
      <p:cxnSp>
        <p:nvCxnSpPr>
          <p:cNvPr id="25" name="Straight Connector 24">
            <a:extLst>
              <a:ext uri="{FF2B5EF4-FFF2-40B4-BE49-F238E27FC236}">
                <a16:creationId xmlns:a16="http://schemas.microsoft.com/office/drawing/2014/main" id="{786455F2-5F5B-47EC-AB80-2CCDF3EF9736}"/>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F3901BF-7E46-4F4E-A304-AE8D5E82815A}"/>
              </a:ext>
            </a:extLst>
          </p:cNvPr>
          <p:cNvCxnSpPr>
            <a:cxnSpLocks/>
          </p:cNvCxnSpPr>
          <p:nvPr/>
        </p:nvCxnSpPr>
        <p:spPr>
          <a:xfrm flipH="1">
            <a:off x="4792573" y="4323261"/>
            <a:ext cx="2141627" cy="1177677"/>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819C1CF5-6D68-45B9-82F8-4DA7FD1C9EB7}"/>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50</a:t>
            </a:r>
          </a:p>
        </p:txBody>
      </p:sp>
      <p:sp>
        <p:nvSpPr>
          <p:cNvPr id="31" name="Oval 30">
            <a:extLst>
              <a:ext uri="{FF2B5EF4-FFF2-40B4-BE49-F238E27FC236}">
                <a16:creationId xmlns:a16="http://schemas.microsoft.com/office/drawing/2014/main" id="{47601430-7C2D-4D0F-B79E-3E78E04EEBA4}"/>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Tree>
    <p:extLst>
      <p:ext uri="{BB962C8B-B14F-4D97-AF65-F5344CB8AC3E}">
        <p14:creationId xmlns:p14="http://schemas.microsoft.com/office/powerpoint/2010/main" val="274552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04B2-34A7-4C12-AF4D-5C44ACDD65B2}"/>
              </a:ext>
            </a:extLst>
          </p:cNvPr>
          <p:cNvSpPr>
            <a:spLocks noGrp="1"/>
          </p:cNvSpPr>
          <p:nvPr>
            <p:ph type="title"/>
          </p:nvPr>
        </p:nvSpPr>
        <p:spPr/>
        <p:txBody>
          <a:bodyPr>
            <a:normAutofit/>
          </a:bodyPr>
          <a:lstStyle/>
          <a:p>
            <a:r>
              <a:rPr lang="en-US" dirty="0"/>
              <a:t>Existing Condition: Sheet and Rill</a:t>
            </a:r>
          </a:p>
        </p:txBody>
      </p:sp>
      <p:sp>
        <p:nvSpPr>
          <p:cNvPr id="3" name="Content Placeholder 2">
            <a:extLst>
              <a:ext uri="{FF2B5EF4-FFF2-40B4-BE49-F238E27FC236}">
                <a16:creationId xmlns:a16="http://schemas.microsoft.com/office/drawing/2014/main" id="{0E5A8B69-3BD0-49DF-9A5D-0998B5A1B217}"/>
              </a:ext>
            </a:extLst>
          </p:cNvPr>
          <p:cNvSpPr>
            <a:spLocks noGrp="1"/>
          </p:cNvSpPr>
          <p:nvPr>
            <p:ph idx="1"/>
          </p:nvPr>
        </p:nvSpPr>
        <p:spPr/>
        <p:txBody>
          <a:bodyPr/>
          <a:lstStyle/>
          <a:p>
            <a:r>
              <a:rPr lang="en-US" dirty="0"/>
              <a:t>Crop Rotation Residue</a:t>
            </a:r>
          </a:p>
        </p:txBody>
      </p:sp>
      <p:sp>
        <p:nvSpPr>
          <p:cNvPr id="4" name="Slide Number Placeholder 3">
            <a:extLst>
              <a:ext uri="{FF2B5EF4-FFF2-40B4-BE49-F238E27FC236}">
                <a16:creationId xmlns:a16="http://schemas.microsoft.com/office/drawing/2014/main" id="{AD7FD917-D49E-4577-B9CD-5D3C59BDB470}"/>
              </a:ext>
            </a:extLst>
          </p:cNvPr>
          <p:cNvSpPr>
            <a:spLocks noGrp="1"/>
          </p:cNvSpPr>
          <p:nvPr>
            <p:ph type="sldNum" sz="quarter" idx="12"/>
          </p:nvPr>
        </p:nvSpPr>
        <p:spPr/>
        <p:txBody>
          <a:bodyPr/>
          <a:lstStyle/>
          <a:p>
            <a:fld id="{4219272A-714B-4394-91B3-C883D28F4F8C}" type="slidenum">
              <a:rPr lang="en-US" smtClean="0"/>
              <a:t>46</a:t>
            </a:fld>
            <a:endParaRPr lang="en-US" dirty="0"/>
          </a:p>
        </p:txBody>
      </p:sp>
      <p:sp>
        <p:nvSpPr>
          <p:cNvPr id="5" name="Rectangle 4">
            <a:extLst>
              <a:ext uri="{FF2B5EF4-FFF2-40B4-BE49-F238E27FC236}">
                <a16:creationId xmlns:a16="http://schemas.microsoft.com/office/drawing/2014/main" id="{1544B26A-1369-4055-9A0F-987EAEAEEC89}"/>
              </a:ext>
            </a:extLst>
          </p:cNvPr>
          <p:cNvSpPr/>
          <p:nvPr/>
        </p:nvSpPr>
        <p:spPr>
          <a:xfrm>
            <a:off x="3200400" y="1676400"/>
            <a:ext cx="3048000"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Low Residue</a:t>
            </a:r>
          </a:p>
        </p:txBody>
      </p:sp>
      <p:sp>
        <p:nvSpPr>
          <p:cNvPr id="6" name="TextBox 5">
            <a:extLst>
              <a:ext uri="{FF2B5EF4-FFF2-40B4-BE49-F238E27FC236}">
                <a16:creationId xmlns:a16="http://schemas.microsoft.com/office/drawing/2014/main" id="{A378E518-8609-4B8B-BD7B-1DD72C3B67E5}"/>
              </a:ext>
            </a:extLst>
          </p:cNvPr>
          <p:cNvSpPr txBox="1"/>
          <p:nvPr/>
        </p:nvSpPr>
        <p:spPr>
          <a:xfrm>
            <a:off x="3200400" y="2108855"/>
            <a:ext cx="3048000" cy="1754326"/>
          </a:xfrm>
          <a:prstGeom prst="rect">
            <a:avLst/>
          </a:prstGeom>
          <a:solidFill>
            <a:schemeClr val="bg1">
              <a:lumMod val="85000"/>
            </a:schemeClr>
          </a:solidFill>
        </p:spPr>
        <p:txBody>
          <a:bodyPr wrap="square" rtlCol="0">
            <a:spAutoFit/>
          </a:bodyPr>
          <a:lstStyle/>
          <a:p>
            <a:r>
              <a:rPr lang="en-US" dirty="0"/>
              <a:t>No Residue</a:t>
            </a:r>
          </a:p>
          <a:p>
            <a:r>
              <a:rPr lang="en-US" dirty="0"/>
              <a:t>Very Low Residue</a:t>
            </a:r>
          </a:p>
          <a:p>
            <a:r>
              <a:rPr lang="en-US" dirty="0"/>
              <a:t>Low Residue</a:t>
            </a:r>
          </a:p>
          <a:p>
            <a:r>
              <a:rPr lang="en-US" dirty="0"/>
              <a:t>Moderate Residue</a:t>
            </a:r>
          </a:p>
          <a:p>
            <a:r>
              <a:rPr lang="en-US" dirty="0"/>
              <a:t>Moderately High Residue</a:t>
            </a:r>
          </a:p>
          <a:p>
            <a:r>
              <a:rPr lang="en-US" dirty="0"/>
              <a:t>High Residue</a:t>
            </a:r>
          </a:p>
        </p:txBody>
      </p:sp>
      <p:sp>
        <p:nvSpPr>
          <p:cNvPr id="7" name="TextBox 6">
            <a:extLst>
              <a:ext uri="{FF2B5EF4-FFF2-40B4-BE49-F238E27FC236}">
                <a16:creationId xmlns:a16="http://schemas.microsoft.com/office/drawing/2014/main" id="{9E08857B-1078-45CB-A4AE-A6C4DEEA7FD7}"/>
              </a:ext>
            </a:extLst>
          </p:cNvPr>
          <p:cNvSpPr txBox="1"/>
          <p:nvPr/>
        </p:nvSpPr>
        <p:spPr>
          <a:xfrm>
            <a:off x="536576" y="2307250"/>
            <a:ext cx="2022231" cy="2308324"/>
          </a:xfrm>
          <a:prstGeom prst="rect">
            <a:avLst/>
          </a:prstGeom>
          <a:noFill/>
        </p:spPr>
        <p:txBody>
          <a:bodyPr wrap="square" rtlCol="0">
            <a:spAutoFit/>
          </a:bodyPr>
          <a:lstStyle/>
          <a:p>
            <a:r>
              <a:rPr lang="en-US" dirty="0"/>
              <a:t>Existing Condition Question Triggered.  May have already been triggered and answered by another resource concern</a:t>
            </a:r>
          </a:p>
        </p:txBody>
      </p:sp>
      <p:sp>
        <p:nvSpPr>
          <p:cNvPr id="8" name="Slide Number Placeholder 3">
            <a:extLst>
              <a:ext uri="{FF2B5EF4-FFF2-40B4-BE49-F238E27FC236}">
                <a16:creationId xmlns:a16="http://schemas.microsoft.com/office/drawing/2014/main" id="{66E3FEA3-52C9-462A-9038-987F81BDAC76}"/>
              </a:ext>
            </a:extLst>
          </p:cNvPr>
          <p:cNvSpPr txBox="1">
            <a:spLocks/>
          </p:cNvSpPr>
          <p:nvPr/>
        </p:nvSpPr>
        <p:spPr>
          <a:xfrm>
            <a:off x="691661" y="6285524"/>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9272A-714B-4394-91B3-C883D28F4F8C}" type="slidenum">
              <a:rPr lang="en-US" smtClean="0"/>
              <a:pPr/>
              <a:t>46</a:t>
            </a:fld>
            <a:endParaRPr lang="en-US" dirty="0"/>
          </a:p>
        </p:txBody>
      </p:sp>
      <p:sp>
        <p:nvSpPr>
          <p:cNvPr id="9" name="Rectangle 8">
            <a:extLst>
              <a:ext uri="{FF2B5EF4-FFF2-40B4-BE49-F238E27FC236}">
                <a16:creationId xmlns:a16="http://schemas.microsoft.com/office/drawing/2014/main" id="{22A19661-298B-443A-9D1B-89931E64868E}"/>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B3112E-CD43-45EC-A7C8-E2BB4BAC1BE7}"/>
              </a:ext>
            </a:extLst>
          </p:cNvPr>
          <p:cNvSpPr txBox="1"/>
          <p:nvPr/>
        </p:nvSpPr>
        <p:spPr>
          <a:xfrm>
            <a:off x="1353608" y="5647023"/>
            <a:ext cx="2467342" cy="369332"/>
          </a:xfrm>
          <a:prstGeom prst="rect">
            <a:avLst/>
          </a:prstGeom>
          <a:noFill/>
        </p:spPr>
        <p:txBody>
          <a:bodyPr wrap="none" rtlCol="0">
            <a:spAutoFit/>
          </a:bodyPr>
          <a:lstStyle/>
          <a:p>
            <a:r>
              <a:rPr lang="en-US" dirty="0"/>
              <a:t>Sheet and Rill Erosion</a:t>
            </a:r>
          </a:p>
        </p:txBody>
      </p:sp>
      <p:cxnSp>
        <p:nvCxnSpPr>
          <p:cNvPr id="11" name="Straight Connector 10">
            <a:extLst>
              <a:ext uri="{FF2B5EF4-FFF2-40B4-BE49-F238E27FC236}">
                <a16:creationId xmlns:a16="http://schemas.microsoft.com/office/drawing/2014/main" id="{784703E9-ACBC-4912-8B0F-385DA507D1B0}"/>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F01DD86-D9AA-4169-AB92-1B5B4759F386}"/>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50</a:t>
            </a:r>
          </a:p>
        </p:txBody>
      </p:sp>
      <p:sp>
        <p:nvSpPr>
          <p:cNvPr id="13" name="TextBox 12">
            <a:extLst>
              <a:ext uri="{FF2B5EF4-FFF2-40B4-BE49-F238E27FC236}">
                <a16:creationId xmlns:a16="http://schemas.microsoft.com/office/drawing/2014/main" id="{C7BA52CB-6D7D-4953-A9F7-8939E8EDBA75}"/>
              </a:ext>
            </a:extLst>
          </p:cNvPr>
          <p:cNvSpPr txBox="1"/>
          <p:nvPr/>
        </p:nvSpPr>
        <p:spPr>
          <a:xfrm>
            <a:off x="6248400" y="1715229"/>
            <a:ext cx="441146" cy="2154436"/>
          </a:xfrm>
          <a:prstGeom prst="rect">
            <a:avLst/>
          </a:prstGeom>
          <a:noFill/>
        </p:spPr>
        <p:txBody>
          <a:bodyPr wrap="none" rtlCol="0">
            <a:spAutoFit/>
          </a:bodyPr>
          <a:lstStyle/>
          <a:p>
            <a:r>
              <a:rPr lang="en-US" b="1" dirty="0"/>
              <a:t>20</a:t>
            </a:r>
          </a:p>
          <a:p>
            <a:endParaRPr lang="en-US" sz="800" dirty="0"/>
          </a:p>
          <a:p>
            <a:r>
              <a:rPr lang="en-US" dirty="0"/>
              <a:t>0</a:t>
            </a:r>
          </a:p>
          <a:p>
            <a:r>
              <a:rPr lang="en-US" dirty="0"/>
              <a:t>10</a:t>
            </a:r>
          </a:p>
          <a:p>
            <a:r>
              <a:rPr lang="en-US" dirty="0"/>
              <a:t>20</a:t>
            </a:r>
          </a:p>
          <a:p>
            <a:r>
              <a:rPr lang="en-US" dirty="0"/>
              <a:t>40</a:t>
            </a:r>
          </a:p>
          <a:p>
            <a:r>
              <a:rPr lang="en-US" dirty="0"/>
              <a:t>60</a:t>
            </a:r>
          </a:p>
          <a:p>
            <a:r>
              <a:rPr lang="en-US" dirty="0"/>
              <a:t>80</a:t>
            </a:r>
          </a:p>
        </p:txBody>
      </p:sp>
      <p:sp>
        <p:nvSpPr>
          <p:cNvPr id="14" name="Rectangle 13">
            <a:extLst>
              <a:ext uri="{FF2B5EF4-FFF2-40B4-BE49-F238E27FC236}">
                <a16:creationId xmlns:a16="http://schemas.microsoft.com/office/drawing/2014/main" id="{6A2270DF-4C32-4E3F-8856-F64E6AE4867D}"/>
              </a:ext>
            </a:extLst>
          </p:cNvPr>
          <p:cNvSpPr/>
          <p:nvPr/>
        </p:nvSpPr>
        <p:spPr>
          <a:xfrm>
            <a:off x="1371600" y="6016355"/>
            <a:ext cx="1295398" cy="502649"/>
          </a:xfrm>
          <a:prstGeom prst="rect">
            <a:avLst/>
          </a:prstGeom>
          <a:gradFill>
            <a:gsLst>
              <a:gs pos="0">
                <a:schemeClr val="bg2">
                  <a:lumMod val="50000"/>
                </a:schemeClr>
              </a:gs>
              <a:gs pos="100000">
                <a:schemeClr val="bg2">
                  <a:lumMod val="25000"/>
                </a:schemeClr>
              </a:gs>
            </a:gsLs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D8F0A3A-56E3-4C93-8027-3F681B8C9B3F}"/>
              </a:ext>
            </a:extLst>
          </p:cNvPr>
          <p:cNvCxnSpPr>
            <a:cxnSpLocks/>
          </p:cNvCxnSpPr>
          <p:nvPr/>
        </p:nvCxnSpPr>
        <p:spPr>
          <a:xfrm flipH="1">
            <a:off x="2133600" y="2895600"/>
            <a:ext cx="4114800" cy="3319650"/>
          </a:xfrm>
          <a:prstGeom prst="straightConnector1">
            <a:avLst/>
          </a:prstGeom>
          <a:ln>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CBE6C93B-93D8-438D-8192-853DAC4D92E7}"/>
              </a:ext>
            </a:extLst>
          </p:cNvPr>
          <p:cNvSpPr/>
          <p:nvPr/>
        </p:nvSpPr>
        <p:spPr>
          <a:xfrm>
            <a:off x="3203575" y="2696796"/>
            <a:ext cx="3485971" cy="27500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BAF31427-DC30-42D5-8805-30AB7EC50D5C}"/>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Tree>
    <p:extLst>
      <p:ext uri="{BB962C8B-B14F-4D97-AF65-F5344CB8AC3E}">
        <p14:creationId xmlns:p14="http://schemas.microsoft.com/office/powerpoint/2010/main" val="486746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04B2-34A7-4C12-AF4D-5C44ACDD65B2}"/>
              </a:ext>
            </a:extLst>
          </p:cNvPr>
          <p:cNvSpPr>
            <a:spLocks noGrp="1"/>
          </p:cNvSpPr>
          <p:nvPr>
            <p:ph type="title"/>
          </p:nvPr>
        </p:nvSpPr>
        <p:spPr/>
        <p:txBody>
          <a:bodyPr>
            <a:normAutofit/>
          </a:bodyPr>
          <a:lstStyle/>
          <a:p>
            <a:r>
              <a:rPr lang="en-US" dirty="0"/>
              <a:t>Existing Practices: Sheet and Rill</a:t>
            </a:r>
          </a:p>
        </p:txBody>
      </p:sp>
      <p:sp>
        <p:nvSpPr>
          <p:cNvPr id="3" name="Content Placeholder 2">
            <a:extLst>
              <a:ext uri="{FF2B5EF4-FFF2-40B4-BE49-F238E27FC236}">
                <a16:creationId xmlns:a16="http://schemas.microsoft.com/office/drawing/2014/main" id="{0E5A8B69-3BD0-49DF-9A5D-0998B5A1B217}"/>
              </a:ext>
            </a:extLst>
          </p:cNvPr>
          <p:cNvSpPr>
            <a:spLocks noGrp="1"/>
          </p:cNvSpPr>
          <p:nvPr>
            <p:ph idx="1"/>
          </p:nvPr>
        </p:nvSpPr>
        <p:spPr/>
        <p:txBody>
          <a:bodyPr/>
          <a:lstStyle/>
          <a:p>
            <a:r>
              <a:rPr lang="en-US" dirty="0"/>
              <a:t>Existing Practices</a:t>
            </a:r>
          </a:p>
        </p:txBody>
      </p:sp>
      <p:sp>
        <p:nvSpPr>
          <p:cNvPr id="4" name="Slide Number Placeholder 3">
            <a:extLst>
              <a:ext uri="{FF2B5EF4-FFF2-40B4-BE49-F238E27FC236}">
                <a16:creationId xmlns:a16="http://schemas.microsoft.com/office/drawing/2014/main" id="{AD7FD917-D49E-4577-B9CD-5D3C59BDB470}"/>
              </a:ext>
            </a:extLst>
          </p:cNvPr>
          <p:cNvSpPr>
            <a:spLocks noGrp="1"/>
          </p:cNvSpPr>
          <p:nvPr>
            <p:ph type="sldNum" sz="quarter" idx="12"/>
          </p:nvPr>
        </p:nvSpPr>
        <p:spPr/>
        <p:txBody>
          <a:bodyPr/>
          <a:lstStyle/>
          <a:p>
            <a:fld id="{4219272A-714B-4394-91B3-C883D28F4F8C}" type="slidenum">
              <a:rPr lang="en-US" smtClean="0"/>
              <a:t>47</a:t>
            </a:fld>
            <a:endParaRPr lang="en-US" dirty="0"/>
          </a:p>
        </p:txBody>
      </p:sp>
      <p:sp>
        <p:nvSpPr>
          <p:cNvPr id="5" name="Rectangle 4">
            <a:extLst>
              <a:ext uri="{FF2B5EF4-FFF2-40B4-BE49-F238E27FC236}">
                <a16:creationId xmlns:a16="http://schemas.microsoft.com/office/drawing/2014/main" id="{1544B26A-1369-4055-9A0F-987EAEAEEC89}"/>
              </a:ext>
            </a:extLst>
          </p:cNvPr>
          <p:cNvSpPr/>
          <p:nvPr/>
        </p:nvSpPr>
        <p:spPr>
          <a:xfrm>
            <a:off x="3200400" y="1676400"/>
            <a:ext cx="2514600"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Filter Strip</a:t>
            </a:r>
          </a:p>
        </p:txBody>
      </p:sp>
      <p:sp>
        <p:nvSpPr>
          <p:cNvPr id="7" name="TextBox 6">
            <a:extLst>
              <a:ext uri="{FF2B5EF4-FFF2-40B4-BE49-F238E27FC236}">
                <a16:creationId xmlns:a16="http://schemas.microsoft.com/office/drawing/2014/main" id="{9E08857B-1078-45CB-A4AE-A6C4DEEA7FD7}"/>
              </a:ext>
            </a:extLst>
          </p:cNvPr>
          <p:cNvSpPr txBox="1"/>
          <p:nvPr/>
        </p:nvSpPr>
        <p:spPr>
          <a:xfrm>
            <a:off x="536576" y="2307250"/>
            <a:ext cx="2130422" cy="1477328"/>
          </a:xfrm>
          <a:prstGeom prst="rect">
            <a:avLst/>
          </a:prstGeom>
          <a:noFill/>
        </p:spPr>
        <p:txBody>
          <a:bodyPr wrap="square" rtlCol="0">
            <a:spAutoFit/>
          </a:bodyPr>
          <a:lstStyle/>
          <a:p>
            <a:r>
              <a:rPr lang="en-US" dirty="0"/>
              <a:t>Existing Practices.  May already be in the system or may be added by the planner</a:t>
            </a:r>
          </a:p>
        </p:txBody>
      </p:sp>
      <p:sp>
        <p:nvSpPr>
          <p:cNvPr id="8" name="Slide Number Placeholder 3">
            <a:extLst>
              <a:ext uri="{FF2B5EF4-FFF2-40B4-BE49-F238E27FC236}">
                <a16:creationId xmlns:a16="http://schemas.microsoft.com/office/drawing/2014/main" id="{66E3FEA3-52C9-462A-9038-987F81BDAC76}"/>
              </a:ext>
            </a:extLst>
          </p:cNvPr>
          <p:cNvSpPr txBox="1">
            <a:spLocks/>
          </p:cNvSpPr>
          <p:nvPr/>
        </p:nvSpPr>
        <p:spPr>
          <a:xfrm>
            <a:off x="691661" y="6285524"/>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9272A-714B-4394-91B3-C883D28F4F8C}" type="slidenum">
              <a:rPr lang="en-US" smtClean="0"/>
              <a:pPr/>
              <a:t>47</a:t>
            </a:fld>
            <a:endParaRPr lang="en-US" dirty="0"/>
          </a:p>
        </p:txBody>
      </p:sp>
      <p:sp>
        <p:nvSpPr>
          <p:cNvPr id="9" name="Rectangle 8">
            <a:extLst>
              <a:ext uri="{FF2B5EF4-FFF2-40B4-BE49-F238E27FC236}">
                <a16:creationId xmlns:a16="http://schemas.microsoft.com/office/drawing/2014/main" id="{22A19661-298B-443A-9D1B-89931E64868E}"/>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B3112E-CD43-45EC-A7C8-E2BB4BAC1BE7}"/>
              </a:ext>
            </a:extLst>
          </p:cNvPr>
          <p:cNvSpPr txBox="1"/>
          <p:nvPr/>
        </p:nvSpPr>
        <p:spPr>
          <a:xfrm>
            <a:off x="1353608" y="5647023"/>
            <a:ext cx="2467342" cy="369332"/>
          </a:xfrm>
          <a:prstGeom prst="rect">
            <a:avLst/>
          </a:prstGeom>
          <a:noFill/>
        </p:spPr>
        <p:txBody>
          <a:bodyPr wrap="none" rtlCol="0">
            <a:spAutoFit/>
          </a:bodyPr>
          <a:lstStyle/>
          <a:p>
            <a:r>
              <a:rPr lang="en-US" dirty="0"/>
              <a:t>Sheet and Rill Erosion</a:t>
            </a:r>
          </a:p>
        </p:txBody>
      </p:sp>
      <p:cxnSp>
        <p:nvCxnSpPr>
          <p:cNvPr id="11" name="Straight Connector 10">
            <a:extLst>
              <a:ext uri="{FF2B5EF4-FFF2-40B4-BE49-F238E27FC236}">
                <a16:creationId xmlns:a16="http://schemas.microsoft.com/office/drawing/2014/main" id="{784703E9-ACBC-4912-8B0F-385DA507D1B0}"/>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F01DD86-D9AA-4169-AB92-1B5B4759F386}"/>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50</a:t>
            </a:r>
          </a:p>
        </p:txBody>
      </p:sp>
      <p:sp>
        <p:nvSpPr>
          <p:cNvPr id="13" name="TextBox 12">
            <a:extLst>
              <a:ext uri="{FF2B5EF4-FFF2-40B4-BE49-F238E27FC236}">
                <a16:creationId xmlns:a16="http://schemas.microsoft.com/office/drawing/2014/main" id="{C7BA52CB-6D7D-4953-A9F7-8939E8EDBA75}"/>
              </a:ext>
            </a:extLst>
          </p:cNvPr>
          <p:cNvSpPr txBox="1"/>
          <p:nvPr/>
        </p:nvSpPr>
        <p:spPr>
          <a:xfrm>
            <a:off x="7740236" y="1647735"/>
            <a:ext cx="527709" cy="1200329"/>
          </a:xfrm>
          <a:prstGeom prst="rect">
            <a:avLst/>
          </a:prstGeom>
          <a:noFill/>
        </p:spPr>
        <p:txBody>
          <a:bodyPr wrap="none" rtlCol="0">
            <a:spAutoFit/>
          </a:bodyPr>
          <a:lstStyle/>
          <a:p>
            <a:r>
              <a:rPr lang="en-US" sz="2400" b="1" dirty="0"/>
              <a:t>0</a:t>
            </a:r>
          </a:p>
          <a:p>
            <a:r>
              <a:rPr lang="en-US" sz="2400" b="1" dirty="0"/>
              <a:t>0</a:t>
            </a:r>
          </a:p>
          <a:p>
            <a:r>
              <a:rPr lang="en-US" sz="2400" b="1" dirty="0"/>
              <a:t>20</a:t>
            </a:r>
            <a:endParaRPr lang="en-US" sz="2400" dirty="0"/>
          </a:p>
        </p:txBody>
      </p:sp>
      <p:sp>
        <p:nvSpPr>
          <p:cNvPr id="14" name="Rectangle 13">
            <a:extLst>
              <a:ext uri="{FF2B5EF4-FFF2-40B4-BE49-F238E27FC236}">
                <a16:creationId xmlns:a16="http://schemas.microsoft.com/office/drawing/2014/main" id="{6A2270DF-4C32-4E3F-8856-F64E6AE4867D}"/>
              </a:ext>
            </a:extLst>
          </p:cNvPr>
          <p:cNvSpPr/>
          <p:nvPr/>
        </p:nvSpPr>
        <p:spPr>
          <a:xfrm>
            <a:off x="1371600" y="6016355"/>
            <a:ext cx="1295398" cy="502649"/>
          </a:xfrm>
          <a:prstGeom prst="rect">
            <a:avLst/>
          </a:prstGeom>
          <a:gradFill>
            <a:gsLst>
              <a:gs pos="0">
                <a:schemeClr val="bg2">
                  <a:lumMod val="50000"/>
                </a:schemeClr>
              </a:gs>
              <a:gs pos="100000">
                <a:schemeClr val="bg2">
                  <a:lumMod val="25000"/>
                </a:schemeClr>
              </a:gs>
            </a:gsLs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D8F0A3A-56E3-4C93-8027-3F681B8C9B3F}"/>
              </a:ext>
            </a:extLst>
          </p:cNvPr>
          <p:cNvCxnSpPr>
            <a:cxnSpLocks/>
          </p:cNvCxnSpPr>
          <p:nvPr/>
        </p:nvCxnSpPr>
        <p:spPr>
          <a:xfrm flipH="1">
            <a:off x="3820950" y="2895599"/>
            <a:ext cx="3969442" cy="3021904"/>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765A4B-CB11-4023-882A-6649F74060EF}"/>
              </a:ext>
            </a:extLst>
          </p:cNvPr>
          <p:cNvSpPr/>
          <p:nvPr/>
        </p:nvSpPr>
        <p:spPr>
          <a:xfrm>
            <a:off x="5715000" y="1676400"/>
            <a:ext cx="1954839"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Functioning</a:t>
            </a:r>
          </a:p>
        </p:txBody>
      </p:sp>
      <p:sp>
        <p:nvSpPr>
          <p:cNvPr id="18" name="Rectangle 17">
            <a:extLst>
              <a:ext uri="{FF2B5EF4-FFF2-40B4-BE49-F238E27FC236}">
                <a16:creationId xmlns:a16="http://schemas.microsoft.com/office/drawing/2014/main" id="{EA444E74-7083-4B4D-BF25-95E45CDF9C7F}"/>
              </a:ext>
            </a:extLst>
          </p:cNvPr>
          <p:cNvSpPr/>
          <p:nvPr/>
        </p:nvSpPr>
        <p:spPr>
          <a:xfrm>
            <a:off x="3200400" y="2057400"/>
            <a:ext cx="2514600"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Grass Waterway</a:t>
            </a:r>
          </a:p>
        </p:txBody>
      </p:sp>
      <p:sp>
        <p:nvSpPr>
          <p:cNvPr id="19" name="Rectangle 18">
            <a:extLst>
              <a:ext uri="{FF2B5EF4-FFF2-40B4-BE49-F238E27FC236}">
                <a16:creationId xmlns:a16="http://schemas.microsoft.com/office/drawing/2014/main" id="{844867D8-2F6E-4E1A-9CD6-49CDA272AD49}"/>
              </a:ext>
            </a:extLst>
          </p:cNvPr>
          <p:cNvSpPr/>
          <p:nvPr/>
        </p:nvSpPr>
        <p:spPr>
          <a:xfrm>
            <a:off x="5715000" y="2057400"/>
            <a:ext cx="1954839"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Non-Functioning</a:t>
            </a:r>
          </a:p>
        </p:txBody>
      </p:sp>
      <p:sp>
        <p:nvSpPr>
          <p:cNvPr id="21" name="Rectangle 20">
            <a:extLst>
              <a:ext uri="{FF2B5EF4-FFF2-40B4-BE49-F238E27FC236}">
                <a16:creationId xmlns:a16="http://schemas.microsoft.com/office/drawing/2014/main" id="{5C06993C-580C-46BE-943F-8D743F87F460}"/>
              </a:ext>
            </a:extLst>
          </p:cNvPr>
          <p:cNvSpPr/>
          <p:nvPr/>
        </p:nvSpPr>
        <p:spPr>
          <a:xfrm>
            <a:off x="3200400" y="2446795"/>
            <a:ext cx="2514600"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Contour Buffer</a:t>
            </a:r>
          </a:p>
        </p:txBody>
      </p:sp>
      <p:sp>
        <p:nvSpPr>
          <p:cNvPr id="22" name="Rectangle 21">
            <a:extLst>
              <a:ext uri="{FF2B5EF4-FFF2-40B4-BE49-F238E27FC236}">
                <a16:creationId xmlns:a16="http://schemas.microsoft.com/office/drawing/2014/main" id="{0D54544B-E65A-4645-83F1-4C57288C48B8}"/>
              </a:ext>
            </a:extLst>
          </p:cNvPr>
          <p:cNvSpPr/>
          <p:nvPr/>
        </p:nvSpPr>
        <p:spPr>
          <a:xfrm>
            <a:off x="5715000" y="2446795"/>
            <a:ext cx="1954839"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Functioning</a:t>
            </a:r>
          </a:p>
        </p:txBody>
      </p:sp>
      <p:sp>
        <p:nvSpPr>
          <p:cNvPr id="23" name="Rectangle 22">
            <a:extLst>
              <a:ext uri="{FF2B5EF4-FFF2-40B4-BE49-F238E27FC236}">
                <a16:creationId xmlns:a16="http://schemas.microsoft.com/office/drawing/2014/main" id="{4BB0E848-6AD6-44A3-BF14-624C3F271E39}"/>
              </a:ext>
            </a:extLst>
          </p:cNvPr>
          <p:cNvSpPr/>
          <p:nvPr/>
        </p:nvSpPr>
        <p:spPr>
          <a:xfrm>
            <a:off x="2692089" y="6014106"/>
            <a:ext cx="1295398" cy="502649"/>
          </a:xfrm>
          <a:prstGeom prst="rect">
            <a:avLst/>
          </a:prstGeom>
          <a:gradFill>
            <a:gsLst>
              <a:gs pos="0">
                <a:schemeClr val="accent2">
                  <a:lumMod val="50000"/>
                </a:schemeClr>
              </a:gs>
              <a:gs pos="100000">
                <a:schemeClr val="accent2">
                  <a:lumMod val="75000"/>
                </a:schemeClr>
              </a:gs>
            </a:gsLs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848AC57-2943-4E86-A2F7-7C32ED7BA9C7}"/>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Tree>
    <p:extLst>
      <p:ext uri="{BB962C8B-B14F-4D97-AF65-F5344CB8AC3E}">
        <p14:creationId xmlns:p14="http://schemas.microsoft.com/office/powerpoint/2010/main" val="2557676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04B2-34A7-4C12-AF4D-5C44ACDD65B2}"/>
              </a:ext>
            </a:extLst>
          </p:cNvPr>
          <p:cNvSpPr>
            <a:spLocks noGrp="1"/>
          </p:cNvSpPr>
          <p:nvPr>
            <p:ph type="title"/>
          </p:nvPr>
        </p:nvSpPr>
        <p:spPr/>
        <p:txBody>
          <a:bodyPr>
            <a:normAutofit/>
          </a:bodyPr>
          <a:lstStyle/>
          <a:p>
            <a:r>
              <a:rPr lang="en-US" dirty="0"/>
              <a:t>New Practices: Sheet and Rill</a:t>
            </a:r>
          </a:p>
        </p:txBody>
      </p:sp>
      <p:sp>
        <p:nvSpPr>
          <p:cNvPr id="3" name="Content Placeholder 2">
            <a:extLst>
              <a:ext uri="{FF2B5EF4-FFF2-40B4-BE49-F238E27FC236}">
                <a16:creationId xmlns:a16="http://schemas.microsoft.com/office/drawing/2014/main" id="{0E5A8B69-3BD0-49DF-9A5D-0998B5A1B217}"/>
              </a:ext>
            </a:extLst>
          </p:cNvPr>
          <p:cNvSpPr>
            <a:spLocks noGrp="1"/>
          </p:cNvSpPr>
          <p:nvPr>
            <p:ph idx="1"/>
          </p:nvPr>
        </p:nvSpPr>
        <p:spPr/>
        <p:txBody>
          <a:bodyPr/>
          <a:lstStyle/>
          <a:p>
            <a:r>
              <a:rPr lang="en-US" dirty="0"/>
              <a:t>New Practices</a:t>
            </a:r>
          </a:p>
        </p:txBody>
      </p:sp>
      <p:sp>
        <p:nvSpPr>
          <p:cNvPr id="4" name="Slide Number Placeholder 3">
            <a:extLst>
              <a:ext uri="{FF2B5EF4-FFF2-40B4-BE49-F238E27FC236}">
                <a16:creationId xmlns:a16="http://schemas.microsoft.com/office/drawing/2014/main" id="{AD7FD917-D49E-4577-B9CD-5D3C59BDB470}"/>
              </a:ext>
            </a:extLst>
          </p:cNvPr>
          <p:cNvSpPr>
            <a:spLocks noGrp="1"/>
          </p:cNvSpPr>
          <p:nvPr>
            <p:ph type="sldNum" sz="quarter" idx="12"/>
          </p:nvPr>
        </p:nvSpPr>
        <p:spPr/>
        <p:txBody>
          <a:bodyPr/>
          <a:lstStyle/>
          <a:p>
            <a:fld id="{4219272A-714B-4394-91B3-C883D28F4F8C}" type="slidenum">
              <a:rPr lang="en-US" smtClean="0"/>
              <a:t>48</a:t>
            </a:fld>
            <a:endParaRPr lang="en-US" dirty="0"/>
          </a:p>
        </p:txBody>
      </p:sp>
      <p:sp>
        <p:nvSpPr>
          <p:cNvPr id="5" name="Rectangle 4">
            <a:extLst>
              <a:ext uri="{FF2B5EF4-FFF2-40B4-BE49-F238E27FC236}">
                <a16:creationId xmlns:a16="http://schemas.microsoft.com/office/drawing/2014/main" id="{1544B26A-1369-4055-9A0F-987EAEAEEC89}"/>
              </a:ext>
            </a:extLst>
          </p:cNvPr>
          <p:cNvSpPr/>
          <p:nvPr/>
        </p:nvSpPr>
        <p:spPr>
          <a:xfrm>
            <a:off x="3200400" y="1676400"/>
            <a:ext cx="2514600"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Filter Strip</a:t>
            </a:r>
          </a:p>
        </p:txBody>
      </p:sp>
      <p:sp>
        <p:nvSpPr>
          <p:cNvPr id="8" name="Slide Number Placeholder 3">
            <a:extLst>
              <a:ext uri="{FF2B5EF4-FFF2-40B4-BE49-F238E27FC236}">
                <a16:creationId xmlns:a16="http://schemas.microsoft.com/office/drawing/2014/main" id="{66E3FEA3-52C9-462A-9038-987F81BDAC76}"/>
              </a:ext>
            </a:extLst>
          </p:cNvPr>
          <p:cNvSpPr txBox="1">
            <a:spLocks/>
          </p:cNvSpPr>
          <p:nvPr/>
        </p:nvSpPr>
        <p:spPr>
          <a:xfrm>
            <a:off x="691661" y="6285524"/>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9272A-714B-4394-91B3-C883D28F4F8C}" type="slidenum">
              <a:rPr lang="en-US" smtClean="0"/>
              <a:pPr/>
              <a:t>48</a:t>
            </a:fld>
            <a:endParaRPr lang="en-US" dirty="0"/>
          </a:p>
        </p:txBody>
      </p:sp>
      <p:sp>
        <p:nvSpPr>
          <p:cNvPr id="9" name="Rectangle 8">
            <a:extLst>
              <a:ext uri="{FF2B5EF4-FFF2-40B4-BE49-F238E27FC236}">
                <a16:creationId xmlns:a16="http://schemas.microsoft.com/office/drawing/2014/main" id="{22A19661-298B-443A-9D1B-89931E64868E}"/>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B3112E-CD43-45EC-A7C8-E2BB4BAC1BE7}"/>
              </a:ext>
            </a:extLst>
          </p:cNvPr>
          <p:cNvSpPr txBox="1"/>
          <p:nvPr/>
        </p:nvSpPr>
        <p:spPr>
          <a:xfrm>
            <a:off x="1353608" y="5647023"/>
            <a:ext cx="2467342" cy="369332"/>
          </a:xfrm>
          <a:prstGeom prst="rect">
            <a:avLst/>
          </a:prstGeom>
          <a:noFill/>
        </p:spPr>
        <p:txBody>
          <a:bodyPr wrap="none" rtlCol="0">
            <a:spAutoFit/>
          </a:bodyPr>
          <a:lstStyle/>
          <a:p>
            <a:r>
              <a:rPr lang="en-US" dirty="0"/>
              <a:t>Sheet and Rill Erosion</a:t>
            </a:r>
          </a:p>
        </p:txBody>
      </p:sp>
      <p:sp>
        <p:nvSpPr>
          <p:cNvPr id="12" name="TextBox 11">
            <a:extLst>
              <a:ext uri="{FF2B5EF4-FFF2-40B4-BE49-F238E27FC236}">
                <a16:creationId xmlns:a16="http://schemas.microsoft.com/office/drawing/2014/main" id="{4F01DD86-D9AA-4169-AB92-1B5B4759F386}"/>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50</a:t>
            </a:r>
          </a:p>
        </p:txBody>
      </p:sp>
      <p:sp>
        <p:nvSpPr>
          <p:cNvPr id="13" name="TextBox 12">
            <a:extLst>
              <a:ext uri="{FF2B5EF4-FFF2-40B4-BE49-F238E27FC236}">
                <a16:creationId xmlns:a16="http://schemas.microsoft.com/office/drawing/2014/main" id="{C7BA52CB-6D7D-4953-A9F7-8939E8EDBA75}"/>
              </a:ext>
            </a:extLst>
          </p:cNvPr>
          <p:cNvSpPr txBox="1"/>
          <p:nvPr/>
        </p:nvSpPr>
        <p:spPr>
          <a:xfrm>
            <a:off x="7740236" y="1709218"/>
            <a:ext cx="527709" cy="1569660"/>
          </a:xfrm>
          <a:prstGeom prst="rect">
            <a:avLst/>
          </a:prstGeom>
          <a:noFill/>
        </p:spPr>
        <p:txBody>
          <a:bodyPr wrap="none" rtlCol="0">
            <a:spAutoFit/>
          </a:bodyPr>
          <a:lstStyle/>
          <a:p>
            <a:r>
              <a:rPr lang="en-US" sz="2400" b="1" dirty="0"/>
              <a:t>0</a:t>
            </a:r>
          </a:p>
          <a:p>
            <a:r>
              <a:rPr lang="en-US" sz="2400" b="1" dirty="0"/>
              <a:t>0</a:t>
            </a:r>
          </a:p>
          <a:p>
            <a:r>
              <a:rPr lang="en-US" sz="2400" b="1" dirty="0"/>
              <a:t>20</a:t>
            </a:r>
          </a:p>
          <a:p>
            <a:r>
              <a:rPr lang="en-US" sz="2400" b="1" dirty="0"/>
              <a:t>30</a:t>
            </a:r>
            <a:endParaRPr lang="en-US" sz="2400" dirty="0"/>
          </a:p>
        </p:txBody>
      </p:sp>
      <p:sp>
        <p:nvSpPr>
          <p:cNvPr id="14" name="Rectangle 13">
            <a:extLst>
              <a:ext uri="{FF2B5EF4-FFF2-40B4-BE49-F238E27FC236}">
                <a16:creationId xmlns:a16="http://schemas.microsoft.com/office/drawing/2014/main" id="{6A2270DF-4C32-4E3F-8856-F64E6AE4867D}"/>
              </a:ext>
            </a:extLst>
          </p:cNvPr>
          <p:cNvSpPr/>
          <p:nvPr/>
        </p:nvSpPr>
        <p:spPr>
          <a:xfrm>
            <a:off x="1371600" y="6016355"/>
            <a:ext cx="1295398" cy="502649"/>
          </a:xfrm>
          <a:prstGeom prst="rect">
            <a:avLst/>
          </a:prstGeom>
          <a:gradFill>
            <a:gsLst>
              <a:gs pos="0">
                <a:schemeClr val="bg2">
                  <a:lumMod val="50000"/>
                </a:schemeClr>
              </a:gs>
              <a:gs pos="100000">
                <a:schemeClr val="bg2">
                  <a:lumMod val="25000"/>
                </a:schemeClr>
              </a:gs>
            </a:gsLs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D8F0A3A-56E3-4C93-8027-3F681B8C9B3F}"/>
              </a:ext>
            </a:extLst>
          </p:cNvPr>
          <p:cNvCxnSpPr>
            <a:cxnSpLocks/>
          </p:cNvCxnSpPr>
          <p:nvPr/>
        </p:nvCxnSpPr>
        <p:spPr>
          <a:xfrm flipH="1">
            <a:off x="5029200" y="3424168"/>
            <a:ext cx="2761192" cy="2407521"/>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765A4B-CB11-4023-882A-6649F74060EF}"/>
              </a:ext>
            </a:extLst>
          </p:cNvPr>
          <p:cNvSpPr/>
          <p:nvPr/>
        </p:nvSpPr>
        <p:spPr>
          <a:xfrm>
            <a:off x="5715000" y="1676400"/>
            <a:ext cx="1954839"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Functioning</a:t>
            </a:r>
          </a:p>
        </p:txBody>
      </p:sp>
      <p:sp>
        <p:nvSpPr>
          <p:cNvPr id="18" name="Rectangle 17">
            <a:extLst>
              <a:ext uri="{FF2B5EF4-FFF2-40B4-BE49-F238E27FC236}">
                <a16:creationId xmlns:a16="http://schemas.microsoft.com/office/drawing/2014/main" id="{EA444E74-7083-4B4D-BF25-95E45CDF9C7F}"/>
              </a:ext>
            </a:extLst>
          </p:cNvPr>
          <p:cNvSpPr/>
          <p:nvPr/>
        </p:nvSpPr>
        <p:spPr>
          <a:xfrm>
            <a:off x="3200400" y="2057400"/>
            <a:ext cx="2514600"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Grass Waterway</a:t>
            </a:r>
          </a:p>
        </p:txBody>
      </p:sp>
      <p:sp>
        <p:nvSpPr>
          <p:cNvPr id="19" name="Rectangle 18">
            <a:extLst>
              <a:ext uri="{FF2B5EF4-FFF2-40B4-BE49-F238E27FC236}">
                <a16:creationId xmlns:a16="http://schemas.microsoft.com/office/drawing/2014/main" id="{844867D8-2F6E-4E1A-9CD6-49CDA272AD49}"/>
              </a:ext>
            </a:extLst>
          </p:cNvPr>
          <p:cNvSpPr/>
          <p:nvPr/>
        </p:nvSpPr>
        <p:spPr>
          <a:xfrm>
            <a:off x="5715000" y="2057400"/>
            <a:ext cx="1954839"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Non-Functioning</a:t>
            </a:r>
          </a:p>
        </p:txBody>
      </p:sp>
      <p:sp>
        <p:nvSpPr>
          <p:cNvPr id="21" name="Rectangle 20">
            <a:extLst>
              <a:ext uri="{FF2B5EF4-FFF2-40B4-BE49-F238E27FC236}">
                <a16:creationId xmlns:a16="http://schemas.microsoft.com/office/drawing/2014/main" id="{5C06993C-580C-46BE-943F-8D743F87F460}"/>
              </a:ext>
            </a:extLst>
          </p:cNvPr>
          <p:cNvSpPr/>
          <p:nvPr/>
        </p:nvSpPr>
        <p:spPr>
          <a:xfrm>
            <a:off x="3200400" y="2446795"/>
            <a:ext cx="2514600"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Contour Buffer</a:t>
            </a:r>
          </a:p>
        </p:txBody>
      </p:sp>
      <p:sp>
        <p:nvSpPr>
          <p:cNvPr id="22" name="Rectangle 21">
            <a:extLst>
              <a:ext uri="{FF2B5EF4-FFF2-40B4-BE49-F238E27FC236}">
                <a16:creationId xmlns:a16="http://schemas.microsoft.com/office/drawing/2014/main" id="{0D54544B-E65A-4645-83F1-4C57288C48B8}"/>
              </a:ext>
            </a:extLst>
          </p:cNvPr>
          <p:cNvSpPr/>
          <p:nvPr/>
        </p:nvSpPr>
        <p:spPr>
          <a:xfrm>
            <a:off x="5715000" y="2446795"/>
            <a:ext cx="1954839"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Functioning</a:t>
            </a:r>
          </a:p>
        </p:txBody>
      </p:sp>
      <p:sp>
        <p:nvSpPr>
          <p:cNvPr id="23" name="Rectangle 22">
            <a:extLst>
              <a:ext uri="{FF2B5EF4-FFF2-40B4-BE49-F238E27FC236}">
                <a16:creationId xmlns:a16="http://schemas.microsoft.com/office/drawing/2014/main" id="{4BB0E848-6AD6-44A3-BF14-624C3F271E39}"/>
              </a:ext>
            </a:extLst>
          </p:cNvPr>
          <p:cNvSpPr/>
          <p:nvPr/>
        </p:nvSpPr>
        <p:spPr>
          <a:xfrm>
            <a:off x="2679543" y="6016354"/>
            <a:ext cx="1295398" cy="502649"/>
          </a:xfrm>
          <a:prstGeom prst="rect">
            <a:avLst/>
          </a:prstGeom>
          <a:gradFill>
            <a:gsLst>
              <a:gs pos="0">
                <a:schemeClr val="accent2">
                  <a:lumMod val="50000"/>
                </a:schemeClr>
              </a:gs>
              <a:gs pos="100000">
                <a:schemeClr val="accent2">
                  <a:lumMod val="75000"/>
                </a:schemeClr>
              </a:gs>
            </a:gsLs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74BC94-E405-4FAD-BC0B-F26C00449E52}"/>
              </a:ext>
            </a:extLst>
          </p:cNvPr>
          <p:cNvSpPr/>
          <p:nvPr/>
        </p:nvSpPr>
        <p:spPr>
          <a:xfrm>
            <a:off x="3200400" y="2844273"/>
            <a:ext cx="2514600" cy="381000"/>
          </a:xfrm>
          <a:prstGeom prst="rect">
            <a:avLst/>
          </a:prstGeom>
          <a:solidFill>
            <a:schemeClr val="accent2">
              <a:lumMod val="20000"/>
              <a:lumOff val="8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Residue Management</a:t>
            </a:r>
          </a:p>
        </p:txBody>
      </p:sp>
      <p:sp>
        <p:nvSpPr>
          <p:cNvPr id="25" name="Rectangle 24">
            <a:extLst>
              <a:ext uri="{FF2B5EF4-FFF2-40B4-BE49-F238E27FC236}">
                <a16:creationId xmlns:a16="http://schemas.microsoft.com/office/drawing/2014/main" id="{D26E8BC8-7A02-48D0-8709-3B869EFF12A4}"/>
              </a:ext>
            </a:extLst>
          </p:cNvPr>
          <p:cNvSpPr/>
          <p:nvPr/>
        </p:nvSpPr>
        <p:spPr>
          <a:xfrm>
            <a:off x="5715000" y="2844273"/>
            <a:ext cx="1954839" cy="381000"/>
          </a:xfrm>
          <a:prstGeom prst="rect">
            <a:avLst/>
          </a:prstGeom>
          <a:solidFill>
            <a:schemeClr val="accent2">
              <a:lumMod val="20000"/>
              <a:lumOff val="8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Planned</a:t>
            </a:r>
          </a:p>
        </p:txBody>
      </p:sp>
      <p:sp>
        <p:nvSpPr>
          <p:cNvPr id="26" name="Rectangle 25">
            <a:extLst>
              <a:ext uri="{FF2B5EF4-FFF2-40B4-BE49-F238E27FC236}">
                <a16:creationId xmlns:a16="http://schemas.microsoft.com/office/drawing/2014/main" id="{C03CA707-3193-487B-BC4D-169AE18B0C91}"/>
              </a:ext>
            </a:extLst>
          </p:cNvPr>
          <p:cNvSpPr/>
          <p:nvPr/>
        </p:nvSpPr>
        <p:spPr>
          <a:xfrm>
            <a:off x="3987486" y="6023469"/>
            <a:ext cx="1879909" cy="502649"/>
          </a:xfrm>
          <a:prstGeom prst="rect">
            <a:avLst/>
          </a:prstGeom>
          <a:pattFill prst="wdUpDiag">
            <a:fgClr>
              <a:schemeClr val="accent4">
                <a:lumMod val="75000"/>
              </a:schemeClr>
            </a:fgClr>
            <a:bgClr>
              <a:schemeClr val="bg1"/>
            </a:bgClr>
          </a:patt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D997941-2FBD-4FCD-8BF1-405136C8EFA1}"/>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20" name="TextBox 19">
            <a:extLst>
              <a:ext uri="{FF2B5EF4-FFF2-40B4-BE49-F238E27FC236}">
                <a16:creationId xmlns:a16="http://schemas.microsoft.com/office/drawing/2014/main" id="{53D8F159-9E16-482C-8225-7239F710CA55}"/>
              </a:ext>
            </a:extLst>
          </p:cNvPr>
          <p:cNvSpPr txBox="1"/>
          <p:nvPr/>
        </p:nvSpPr>
        <p:spPr>
          <a:xfrm>
            <a:off x="6775869" y="5078803"/>
            <a:ext cx="1928733" cy="369332"/>
          </a:xfrm>
          <a:prstGeom prst="rect">
            <a:avLst/>
          </a:prstGeom>
          <a:noFill/>
        </p:spPr>
        <p:txBody>
          <a:bodyPr wrap="none" rtlCol="0">
            <a:spAutoFit/>
          </a:bodyPr>
          <a:lstStyle/>
          <a:p>
            <a:r>
              <a:rPr lang="en-US" dirty="0"/>
              <a:t>Planner Override</a:t>
            </a:r>
          </a:p>
        </p:txBody>
      </p:sp>
      <p:cxnSp>
        <p:nvCxnSpPr>
          <p:cNvPr id="29" name="Straight Arrow Connector 28">
            <a:extLst>
              <a:ext uri="{FF2B5EF4-FFF2-40B4-BE49-F238E27FC236}">
                <a16:creationId xmlns:a16="http://schemas.microsoft.com/office/drawing/2014/main" id="{9BC4B11B-2CEA-4BB3-8778-B331F5E13D62}"/>
              </a:ext>
            </a:extLst>
          </p:cNvPr>
          <p:cNvCxnSpPr>
            <a:stCxn id="20" idx="2"/>
          </p:cNvCxnSpPr>
          <p:nvPr/>
        </p:nvCxnSpPr>
        <p:spPr>
          <a:xfrm flipH="1">
            <a:off x="7503385" y="5448135"/>
            <a:ext cx="236851" cy="4508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5455719-91B3-4F92-BBA9-8FF93D1CC5E0}"/>
              </a:ext>
            </a:extLst>
          </p:cNvPr>
          <p:cNvCxnSpPr/>
          <p:nvPr/>
        </p:nvCxnSpPr>
        <p:spPr>
          <a:xfrm>
            <a:off x="2133600" y="2057400"/>
            <a:ext cx="8382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84703E9-ACBC-4912-8B0F-385DA507D1B0}"/>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884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F554-AD90-400F-A0C9-B4A589EBB202}"/>
              </a:ext>
            </a:extLst>
          </p:cNvPr>
          <p:cNvSpPr>
            <a:spLocks noGrp="1"/>
          </p:cNvSpPr>
          <p:nvPr>
            <p:ph type="title"/>
          </p:nvPr>
        </p:nvSpPr>
        <p:spPr/>
        <p:txBody>
          <a:bodyPr/>
          <a:lstStyle/>
          <a:p>
            <a:r>
              <a:rPr lang="en-US" dirty="0"/>
              <a:t>RC: Streambank Erosion (Crop)</a:t>
            </a:r>
          </a:p>
        </p:txBody>
      </p:sp>
      <p:graphicFrame>
        <p:nvGraphicFramePr>
          <p:cNvPr id="5" name="Content Placeholder 4">
            <a:extLst>
              <a:ext uri="{FF2B5EF4-FFF2-40B4-BE49-F238E27FC236}">
                <a16:creationId xmlns:a16="http://schemas.microsoft.com/office/drawing/2014/main" id="{A8E76584-7934-43CF-A4AF-AD7734C6ECBB}"/>
              </a:ext>
            </a:extLst>
          </p:cNvPr>
          <p:cNvGraphicFramePr>
            <a:graphicFrameLocks noGrp="1"/>
          </p:cNvGraphicFramePr>
          <p:nvPr>
            <p:ph idx="1"/>
            <p:extLst/>
          </p:nvPr>
        </p:nvGraphicFramePr>
        <p:xfrm>
          <a:off x="691661" y="2148840"/>
          <a:ext cx="7731126" cy="1554480"/>
        </p:xfrm>
        <a:graphic>
          <a:graphicData uri="http://schemas.openxmlformats.org/drawingml/2006/table">
            <a:tbl>
              <a:tblPr firstRow="1" bandRow="1">
                <a:tableStyleId>{5C22544A-7EE6-4342-B048-85BDC9FD1C3A}</a:tableStyleId>
              </a:tblPr>
              <a:tblGrid>
                <a:gridCol w="3865563">
                  <a:extLst>
                    <a:ext uri="{9D8B030D-6E8A-4147-A177-3AD203B41FA5}">
                      <a16:colId xmlns:a16="http://schemas.microsoft.com/office/drawing/2014/main" val="2547182879"/>
                    </a:ext>
                  </a:extLst>
                </a:gridCol>
                <a:gridCol w="3865563">
                  <a:extLst>
                    <a:ext uri="{9D8B030D-6E8A-4147-A177-3AD203B41FA5}">
                      <a16:colId xmlns:a16="http://schemas.microsoft.com/office/drawing/2014/main" val="172963680"/>
                    </a:ext>
                  </a:extLst>
                </a:gridCol>
              </a:tblGrid>
              <a:tr h="185420">
                <a:tc>
                  <a:txBody>
                    <a:bodyPr/>
                    <a:lstStyle/>
                    <a:p>
                      <a:r>
                        <a:rPr lang="en-US" dirty="0"/>
                        <a:t>Existing Method</a:t>
                      </a:r>
                    </a:p>
                  </a:txBody>
                  <a:tcPr/>
                </a:tc>
                <a:tc>
                  <a:txBody>
                    <a:bodyPr/>
                    <a:lstStyle/>
                    <a:p>
                      <a:r>
                        <a:rPr lang="en-US" dirty="0"/>
                        <a:t>CART Method</a:t>
                      </a:r>
                    </a:p>
                  </a:txBody>
                  <a:tcPr/>
                </a:tc>
                <a:extLst>
                  <a:ext uri="{0D108BD9-81ED-4DB2-BD59-A6C34878D82A}">
                    <a16:rowId xmlns:a16="http://schemas.microsoft.com/office/drawing/2014/main" val="3291745767"/>
                  </a:ext>
                </a:extLst>
              </a:tr>
              <a:tr h="185420">
                <a:tc>
                  <a:txBody>
                    <a:bodyPr/>
                    <a:lstStyle/>
                    <a:p>
                      <a:pPr marL="285750" indent="-285750">
                        <a:buFont typeface="Arial" panose="020B0604020202020204" pitchFamily="34" charset="0"/>
                        <a:buChar char="•"/>
                      </a:pPr>
                      <a:r>
                        <a:rPr lang="en-US" dirty="0"/>
                        <a:t>SVAP2, paper copy</a:t>
                      </a:r>
                    </a:p>
                    <a:p>
                      <a:pPr marL="285750" indent="-285750">
                        <a:buFont typeface="Arial" panose="020B0604020202020204" pitchFamily="34" charset="0"/>
                        <a:buChar char="•"/>
                      </a:pPr>
                      <a:r>
                        <a:rPr lang="en-US" dirty="0"/>
                        <a:t>Information repeated in CPA-52</a:t>
                      </a:r>
                    </a:p>
                    <a:p>
                      <a:pPr marL="285750" indent="-285750">
                        <a:buFont typeface="Arial" panose="020B0604020202020204" pitchFamily="34" charset="0"/>
                        <a:buChar char="•"/>
                      </a:pPr>
                      <a:r>
                        <a:rPr lang="en-US" dirty="0"/>
                        <a:t>No explicit connection to practices</a:t>
                      </a:r>
                    </a:p>
                  </a:txBody>
                  <a:tcPr/>
                </a:tc>
                <a:tc>
                  <a:txBody>
                    <a:bodyPr/>
                    <a:lstStyle/>
                    <a:p>
                      <a:pPr marL="285750" indent="-285750">
                        <a:buFont typeface="Arial" panose="020B0604020202020204" pitchFamily="34" charset="0"/>
                        <a:buChar char="•"/>
                      </a:pPr>
                      <a:r>
                        <a:rPr lang="en-US" dirty="0"/>
                        <a:t>One Question consistent with SVAP2 answer set</a:t>
                      </a:r>
                    </a:p>
                    <a:p>
                      <a:pPr marL="285750" indent="-285750">
                        <a:buFont typeface="Arial" panose="020B0604020202020204" pitchFamily="34" charset="0"/>
                        <a:buChar char="•"/>
                      </a:pPr>
                      <a:r>
                        <a:rPr lang="en-US" dirty="0"/>
                        <a:t>Practice evaluation</a:t>
                      </a:r>
                    </a:p>
                  </a:txBody>
                  <a:tcPr/>
                </a:tc>
                <a:extLst>
                  <a:ext uri="{0D108BD9-81ED-4DB2-BD59-A6C34878D82A}">
                    <a16:rowId xmlns:a16="http://schemas.microsoft.com/office/drawing/2014/main" val="673924767"/>
                  </a:ext>
                </a:extLst>
              </a:tr>
            </a:tbl>
          </a:graphicData>
        </a:graphic>
      </p:graphicFrame>
      <p:sp>
        <p:nvSpPr>
          <p:cNvPr id="4" name="Slide Number Placeholder 3">
            <a:extLst>
              <a:ext uri="{FF2B5EF4-FFF2-40B4-BE49-F238E27FC236}">
                <a16:creationId xmlns:a16="http://schemas.microsoft.com/office/drawing/2014/main" id="{8A0F838E-1D07-4B99-9C13-EFB926CEF56D}"/>
              </a:ext>
            </a:extLst>
          </p:cNvPr>
          <p:cNvSpPr>
            <a:spLocks noGrp="1"/>
          </p:cNvSpPr>
          <p:nvPr>
            <p:ph type="sldNum" sz="quarter" idx="12"/>
          </p:nvPr>
        </p:nvSpPr>
        <p:spPr/>
        <p:txBody>
          <a:bodyPr/>
          <a:lstStyle/>
          <a:p>
            <a:fld id="{4219272A-714B-4394-91B3-C883D28F4F8C}" type="slidenum">
              <a:rPr lang="en-US" smtClean="0"/>
              <a:t>49</a:t>
            </a:fld>
            <a:endParaRPr lang="en-US" dirty="0"/>
          </a:p>
        </p:txBody>
      </p:sp>
    </p:spTree>
    <p:extLst>
      <p:ext uri="{BB962C8B-B14F-4D97-AF65-F5344CB8AC3E}">
        <p14:creationId xmlns:p14="http://schemas.microsoft.com/office/powerpoint/2010/main" val="617357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9A4D-D217-4DAF-8175-9B01BB5578D4}"/>
              </a:ext>
            </a:extLst>
          </p:cNvPr>
          <p:cNvSpPr>
            <a:spLocks noGrp="1"/>
          </p:cNvSpPr>
          <p:nvPr>
            <p:ph type="title"/>
          </p:nvPr>
        </p:nvSpPr>
        <p:spPr/>
        <p:txBody>
          <a:bodyPr/>
          <a:lstStyle/>
          <a:p>
            <a:r>
              <a:rPr lang="en-US" dirty="0"/>
              <a:t>Conservation Desktop</a:t>
            </a:r>
          </a:p>
        </p:txBody>
      </p:sp>
      <p:sp>
        <p:nvSpPr>
          <p:cNvPr id="4" name="Slide Number Placeholder 3">
            <a:extLst>
              <a:ext uri="{FF2B5EF4-FFF2-40B4-BE49-F238E27FC236}">
                <a16:creationId xmlns:a16="http://schemas.microsoft.com/office/drawing/2014/main" id="{6DD25696-503C-40B9-9C9A-54F5308A6884}"/>
              </a:ext>
            </a:extLst>
          </p:cNvPr>
          <p:cNvSpPr>
            <a:spLocks noGrp="1"/>
          </p:cNvSpPr>
          <p:nvPr>
            <p:ph type="sldNum" sz="quarter" idx="12"/>
          </p:nvPr>
        </p:nvSpPr>
        <p:spPr/>
        <p:txBody>
          <a:bodyPr/>
          <a:lstStyle/>
          <a:p>
            <a:fld id="{4219272A-714B-4394-91B3-C883D28F4F8C}" type="slidenum">
              <a:rPr lang="en-US" smtClean="0"/>
              <a:t>5</a:t>
            </a:fld>
            <a:endParaRPr lang="en-US" dirty="0"/>
          </a:p>
        </p:txBody>
      </p:sp>
      <p:pic>
        <p:nvPicPr>
          <p:cNvPr id="5" name="Picture 4">
            <a:extLst>
              <a:ext uri="{FF2B5EF4-FFF2-40B4-BE49-F238E27FC236}">
                <a16:creationId xmlns:a16="http://schemas.microsoft.com/office/drawing/2014/main" id="{C56CEE4D-8A70-4159-8B0B-FB8AF5C01B57}"/>
              </a:ext>
            </a:extLst>
          </p:cNvPr>
          <p:cNvPicPr>
            <a:picLocks noChangeAspect="1"/>
          </p:cNvPicPr>
          <p:nvPr/>
        </p:nvPicPr>
        <p:blipFill>
          <a:blip r:embed="rId2"/>
          <a:stretch>
            <a:fillRect/>
          </a:stretch>
        </p:blipFill>
        <p:spPr>
          <a:xfrm>
            <a:off x="2514600" y="5616589"/>
            <a:ext cx="4114800" cy="1149870"/>
          </a:xfrm>
          <a:prstGeom prst="rect">
            <a:avLst/>
          </a:prstGeom>
        </p:spPr>
      </p:pic>
      <p:sp>
        <p:nvSpPr>
          <p:cNvPr id="6" name="Arrow: Down 5">
            <a:extLst>
              <a:ext uri="{FF2B5EF4-FFF2-40B4-BE49-F238E27FC236}">
                <a16:creationId xmlns:a16="http://schemas.microsoft.com/office/drawing/2014/main" id="{6A0920BE-9D68-4066-9DC4-E64FBC68D356}"/>
              </a:ext>
            </a:extLst>
          </p:cNvPr>
          <p:cNvSpPr/>
          <p:nvPr/>
        </p:nvSpPr>
        <p:spPr>
          <a:xfrm>
            <a:off x="3305562" y="5616589"/>
            <a:ext cx="152400" cy="152399"/>
          </a:xfrm>
          <a:prstGeom prst="downArrow">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42" name="Picture 1" descr="image001">
            <a:extLst>
              <a:ext uri="{FF2B5EF4-FFF2-40B4-BE49-F238E27FC236}">
                <a16:creationId xmlns:a16="http://schemas.microsoft.com/office/drawing/2014/main" id="{2869F725-6D29-472D-9E4C-2E773E769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069" y="1496743"/>
            <a:ext cx="8025117" cy="4119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rrow: Right 8">
            <a:extLst>
              <a:ext uri="{FF2B5EF4-FFF2-40B4-BE49-F238E27FC236}">
                <a16:creationId xmlns:a16="http://schemas.microsoft.com/office/drawing/2014/main" id="{57542F95-0B4D-48A3-B8C0-D44A730EFB3E}"/>
              </a:ext>
            </a:extLst>
          </p:cNvPr>
          <p:cNvSpPr/>
          <p:nvPr/>
        </p:nvSpPr>
        <p:spPr>
          <a:xfrm>
            <a:off x="235104" y="2551190"/>
            <a:ext cx="539261"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946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AF40-1A09-4976-B41E-100D7B988176}"/>
              </a:ext>
            </a:extLst>
          </p:cNvPr>
          <p:cNvSpPr>
            <a:spLocks noGrp="1"/>
          </p:cNvSpPr>
          <p:nvPr>
            <p:ph type="title"/>
          </p:nvPr>
        </p:nvSpPr>
        <p:spPr/>
        <p:txBody>
          <a:bodyPr/>
          <a:lstStyle/>
          <a:p>
            <a:r>
              <a:rPr lang="en-US" dirty="0"/>
              <a:t>Threshold: Streambank Erosion</a:t>
            </a:r>
          </a:p>
        </p:txBody>
      </p:sp>
      <p:sp>
        <p:nvSpPr>
          <p:cNvPr id="4" name="Slide Number Placeholder 3">
            <a:extLst>
              <a:ext uri="{FF2B5EF4-FFF2-40B4-BE49-F238E27FC236}">
                <a16:creationId xmlns:a16="http://schemas.microsoft.com/office/drawing/2014/main" id="{D8BF4D3E-2EC2-48D6-884A-53E7E52D5CE1}"/>
              </a:ext>
            </a:extLst>
          </p:cNvPr>
          <p:cNvSpPr>
            <a:spLocks noGrp="1"/>
          </p:cNvSpPr>
          <p:nvPr>
            <p:ph type="sldNum" sz="quarter" idx="12"/>
          </p:nvPr>
        </p:nvSpPr>
        <p:spPr/>
        <p:txBody>
          <a:bodyPr/>
          <a:lstStyle/>
          <a:p>
            <a:fld id="{4219272A-714B-4394-91B3-C883D28F4F8C}" type="slidenum">
              <a:rPr lang="en-US" smtClean="0"/>
              <a:t>50</a:t>
            </a:fld>
            <a:endParaRPr lang="en-US" dirty="0"/>
          </a:p>
        </p:txBody>
      </p:sp>
      <p:sp>
        <p:nvSpPr>
          <p:cNvPr id="16" name="TextBox 15">
            <a:extLst>
              <a:ext uri="{FF2B5EF4-FFF2-40B4-BE49-F238E27FC236}">
                <a16:creationId xmlns:a16="http://schemas.microsoft.com/office/drawing/2014/main" id="{4F1FB3AD-CBC6-4193-8D53-ADABF219F291}"/>
              </a:ext>
            </a:extLst>
          </p:cNvPr>
          <p:cNvSpPr txBox="1"/>
          <p:nvPr/>
        </p:nvSpPr>
        <p:spPr>
          <a:xfrm>
            <a:off x="454626" y="1672479"/>
            <a:ext cx="2133599" cy="2031325"/>
          </a:xfrm>
          <a:prstGeom prst="rect">
            <a:avLst/>
          </a:prstGeom>
          <a:noFill/>
        </p:spPr>
        <p:txBody>
          <a:bodyPr wrap="square" rtlCol="0">
            <a:spAutoFit/>
          </a:bodyPr>
          <a:lstStyle/>
          <a:p>
            <a:r>
              <a:rPr lang="en-US" dirty="0"/>
              <a:t>Set threshold at 50, Consistent with existing assessment method of SVAP Bank Condition Element &gt;=5</a:t>
            </a:r>
          </a:p>
        </p:txBody>
      </p:sp>
      <p:sp>
        <p:nvSpPr>
          <p:cNvPr id="22" name="Rectangle 21">
            <a:extLst>
              <a:ext uri="{FF2B5EF4-FFF2-40B4-BE49-F238E27FC236}">
                <a16:creationId xmlns:a16="http://schemas.microsoft.com/office/drawing/2014/main" id="{DE24575E-A84E-417A-88D8-14DF513C1974}"/>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5AB8D3-8B7F-4AAF-9BF1-2AFB242F9EED}"/>
              </a:ext>
            </a:extLst>
          </p:cNvPr>
          <p:cNvSpPr txBox="1"/>
          <p:nvPr/>
        </p:nvSpPr>
        <p:spPr>
          <a:xfrm>
            <a:off x="1353608" y="5647023"/>
            <a:ext cx="2274982" cy="369332"/>
          </a:xfrm>
          <a:prstGeom prst="rect">
            <a:avLst/>
          </a:prstGeom>
          <a:noFill/>
        </p:spPr>
        <p:txBody>
          <a:bodyPr wrap="none" rtlCol="0">
            <a:spAutoFit/>
          </a:bodyPr>
          <a:lstStyle/>
          <a:p>
            <a:r>
              <a:rPr lang="en-US" dirty="0"/>
              <a:t>Streambank Erosion</a:t>
            </a:r>
          </a:p>
        </p:txBody>
      </p:sp>
      <p:cxnSp>
        <p:nvCxnSpPr>
          <p:cNvPr id="25" name="Straight Connector 24">
            <a:extLst>
              <a:ext uri="{FF2B5EF4-FFF2-40B4-BE49-F238E27FC236}">
                <a16:creationId xmlns:a16="http://schemas.microsoft.com/office/drawing/2014/main" id="{786455F2-5F5B-47EC-AB80-2CCDF3EF9736}"/>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F3901BF-7E46-4F4E-A304-AE8D5E82815A}"/>
              </a:ext>
            </a:extLst>
          </p:cNvPr>
          <p:cNvCxnSpPr>
            <a:cxnSpLocks/>
          </p:cNvCxnSpPr>
          <p:nvPr/>
        </p:nvCxnSpPr>
        <p:spPr>
          <a:xfrm>
            <a:off x="2362200" y="3200400"/>
            <a:ext cx="2133599" cy="2261957"/>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819C1CF5-6D68-45B9-82F8-4DA7FD1C9EB7}"/>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50</a:t>
            </a:r>
          </a:p>
        </p:txBody>
      </p:sp>
      <p:sp>
        <p:nvSpPr>
          <p:cNvPr id="21" name="Oval 20">
            <a:extLst>
              <a:ext uri="{FF2B5EF4-FFF2-40B4-BE49-F238E27FC236}">
                <a16:creationId xmlns:a16="http://schemas.microsoft.com/office/drawing/2014/main" id="{17FDE9BD-24F1-4010-B50E-9CB96A6C1153}"/>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Tree>
    <p:extLst>
      <p:ext uri="{BB962C8B-B14F-4D97-AF65-F5344CB8AC3E}">
        <p14:creationId xmlns:p14="http://schemas.microsoft.com/office/powerpoint/2010/main" val="588983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04B2-34A7-4C12-AF4D-5C44ACDD65B2}"/>
              </a:ext>
            </a:extLst>
          </p:cNvPr>
          <p:cNvSpPr>
            <a:spLocks noGrp="1"/>
          </p:cNvSpPr>
          <p:nvPr>
            <p:ph type="title"/>
          </p:nvPr>
        </p:nvSpPr>
        <p:spPr/>
        <p:txBody>
          <a:bodyPr>
            <a:normAutofit/>
          </a:bodyPr>
          <a:lstStyle/>
          <a:p>
            <a:r>
              <a:rPr lang="en-US" dirty="0"/>
              <a:t>Existing Condition: Sheet and Rill</a:t>
            </a:r>
          </a:p>
        </p:txBody>
      </p:sp>
      <p:sp>
        <p:nvSpPr>
          <p:cNvPr id="3" name="Content Placeholder 2">
            <a:extLst>
              <a:ext uri="{FF2B5EF4-FFF2-40B4-BE49-F238E27FC236}">
                <a16:creationId xmlns:a16="http://schemas.microsoft.com/office/drawing/2014/main" id="{0E5A8B69-3BD0-49DF-9A5D-0998B5A1B217}"/>
              </a:ext>
            </a:extLst>
          </p:cNvPr>
          <p:cNvSpPr>
            <a:spLocks noGrp="1"/>
          </p:cNvSpPr>
          <p:nvPr>
            <p:ph idx="1"/>
          </p:nvPr>
        </p:nvSpPr>
        <p:spPr/>
        <p:txBody>
          <a:bodyPr/>
          <a:lstStyle/>
          <a:p>
            <a:r>
              <a:rPr lang="en-US" dirty="0"/>
              <a:t>Bank Erosion Condition</a:t>
            </a:r>
          </a:p>
        </p:txBody>
      </p:sp>
      <p:sp>
        <p:nvSpPr>
          <p:cNvPr id="4" name="Slide Number Placeholder 3">
            <a:extLst>
              <a:ext uri="{FF2B5EF4-FFF2-40B4-BE49-F238E27FC236}">
                <a16:creationId xmlns:a16="http://schemas.microsoft.com/office/drawing/2014/main" id="{AD7FD917-D49E-4577-B9CD-5D3C59BDB470}"/>
              </a:ext>
            </a:extLst>
          </p:cNvPr>
          <p:cNvSpPr>
            <a:spLocks noGrp="1"/>
          </p:cNvSpPr>
          <p:nvPr>
            <p:ph type="sldNum" sz="quarter" idx="12"/>
          </p:nvPr>
        </p:nvSpPr>
        <p:spPr/>
        <p:txBody>
          <a:bodyPr/>
          <a:lstStyle/>
          <a:p>
            <a:fld id="{4219272A-714B-4394-91B3-C883D28F4F8C}" type="slidenum">
              <a:rPr lang="en-US" smtClean="0"/>
              <a:t>51</a:t>
            </a:fld>
            <a:endParaRPr lang="en-US" dirty="0"/>
          </a:p>
        </p:txBody>
      </p:sp>
      <p:sp>
        <p:nvSpPr>
          <p:cNvPr id="5" name="Rectangle 4">
            <a:extLst>
              <a:ext uri="{FF2B5EF4-FFF2-40B4-BE49-F238E27FC236}">
                <a16:creationId xmlns:a16="http://schemas.microsoft.com/office/drawing/2014/main" id="{1544B26A-1369-4055-9A0F-987EAEAEEC89}"/>
              </a:ext>
            </a:extLst>
          </p:cNvPr>
          <p:cNvSpPr/>
          <p:nvPr/>
        </p:nvSpPr>
        <p:spPr>
          <a:xfrm>
            <a:off x="3429000" y="1676400"/>
            <a:ext cx="3048000"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Moderately Unstable</a:t>
            </a:r>
          </a:p>
        </p:txBody>
      </p:sp>
      <p:sp>
        <p:nvSpPr>
          <p:cNvPr id="6" name="TextBox 5">
            <a:extLst>
              <a:ext uri="{FF2B5EF4-FFF2-40B4-BE49-F238E27FC236}">
                <a16:creationId xmlns:a16="http://schemas.microsoft.com/office/drawing/2014/main" id="{A378E518-8609-4B8B-BD7B-1DD72C3B67E5}"/>
              </a:ext>
            </a:extLst>
          </p:cNvPr>
          <p:cNvSpPr txBox="1"/>
          <p:nvPr/>
        </p:nvSpPr>
        <p:spPr>
          <a:xfrm>
            <a:off x="3429000" y="2108855"/>
            <a:ext cx="3048000" cy="1200329"/>
          </a:xfrm>
          <a:prstGeom prst="rect">
            <a:avLst/>
          </a:prstGeom>
          <a:solidFill>
            <a:schemeClr val="bg1">
              <a:lumMod val="85000"/>
            </a:schemeClr>
          </a:solidFill>
        </p:spPr>
        <p:txBody>
          <a:bodyPr wrap="square" rtlCol="0">
            <a:spAutoFit/>
          </a:bodyPr>
          <a:lstStyle/>
          <a:p>
            <a:r>
              <a:rPr lang="en-US" dirty="0"/>
              <a:t>Stable</a:t>
            </a:r>
          </a:p>
          <a:p>
            <a:r>
              <a:rPr lang="en-US" dirty="0"/>
              <a:t>Moderately Stable</a:t>
            </a:r>
          </a:p>
          <a:p>
            <a:r>
              <a:rPr lang="en-US" dirty="0"/>
              <a:t>Moderately Unstable</a:t>
            </a:r>
          </a:p>
          <a:p>
            <a:r>
              <a:rPr lang="en-US" dirty="0"/>
              <a:t>Unstable</a:t>
            </a:r>
          </a:p>
        </p:txBody>
      </p:sp>
      <p:sp>
        <p:nvSpPr>
          <p:cNvPr id="7" name="TextBox 6">
            <a:extLst>
              <a:ext uri="{FF2B5EF4-FFF2-40B4-BE49-F238E27FC236}">
                <a16:creationId xmlns:a16="http://schemas.microsoft.com/office/drawing/2014/main" id="{9E08857B-1078-45CB-A4AE-A6C4DEEA7FD7}"/>
              </a:ext>
            </a:extLst>
          </p:cNvPr>
          <p:cNvSpPr txBox="1"/>
          <p:nvPr/>
        </p:nvSpPr>
        <p:spPr>
          <a:xfrm>
            <a:off x="536576" y="2307250"/>
            <a:ext cx="2022231" cy="2308324"/>
          </a:xfrm>
          <a:prstGeom prst="rect">
            <a:avLst/>
          </a:prstGeom>
          <a:noFill/>
        </p:spPr>
        <p:txBody>
          <a:bodyPr wrap="square" rtlCol="0">
            <a:spAutoFit/>
          </a:bodyPr>
          <a:lstStyle/>
          <a:p>
            <a:r>
              <a:rPr lang="en-US" dirty="0"/>
              <a:t>Existing Condition Question Triggered.  May have already been triggered and answered by another resource concern</a:t>
            </a:r>
          </a:p>
        </p:txBody>
      </p:sp>
      <p:sp>
        <p:nvSpPr>
          <p:cNvPr id="8" name="Slide Number Placeholder 3">
            <a:extLst>
              <a:ext uri="{FF2B5EF4-FFF2-40B4-BE49-F238E27FC236}">
                <a16:creationId xmlns:a16="http://schemas.microsoft.com/office/drawing/2014/main" id="{66E3FEA3-52C9-462A-9038-987F81BDAC76}"/>
              </a:ext>
            </a:extLst>
          </p:cNvPr>
          <p:cNvSpPr txBox="1">
            <a:spLocks/>
          </p:cNvSpPr>
          <p:nvPr/>
        </p:nvSpPr>
        <p:spPr>
          <a:xfrm>
            <a:off x="691661" y="6285524"/>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9272A-714B-4394-91B3-C883D28F4F8C}" type="slidenum">
              <a:rPr lang="en-US" smtClean="0"/>
              <a:pPr/>
              <a:t>51</a:t>
            </a:fld>
            <a:endParaRPr lang="en-US" dirty="0"/>
          </a:p>
        </p:txBody>
      </p:sp>
      <p:sp>
        <p:nvSpPr>
          <p:cNvPr id="9" name="Rectangle 8">
            <a:extLst>
              <a:ext uri="{FF2B5EF4-FFF2-40B4-BE49-F238E27FC236}">
                <a16:creationId xmlns:a16="http://schemas.microsoft.com/office/drawing/2014/main" id="{22A19661-298B-443A-9D1B-89931E64868E}"/>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B3112E-CD43-45EC-A7C8-E2BB4BAC1BE7}"/>
              </a:ext>
            </a:extLst>
          </p:cNvPr>
          <p:cNvSpPr txBox="1"/>
          <p:nvPr/>
        </p:nvSpPr>
        <p:spPr>
          <a:xfrm>
            <a:off x="1353608" y="5647023"/>
            <a:ext cx="2274982" cy="369332"/>
          </a:xfrm>
          <a:prstGeom prst="rect">
            <a:avLst/>
          </a:prstGeom>
          <a:noFill/>
        </p:spPr>
        <p:txBody>
          <a:bodyPr wrap="none" rtlCol="0">
            <a:spAutoFit/>
          </a:bodyPr>
          <a:lstStyle/>
          <a:p>
            <a:r>
              <a:rPr lang="en-US" dirty="0"/>
              <a:t>Streambank Erosion</a:t>
            </a:r>
          </a:p>
        </p:txBody>
      </p:sp>
      <p:cxnSp>
        <p:nvCxnSpPr>
          <p:cNvPr id="11" name="Straight Connector 10">
            <a:extLst>
              <a:ext uri="{FF2B5EF4-FFF2-40B4-BE49-F238E27FC236}">
                <a16:creationId xmlns:a16="http://schemas.microsoft.com/office/drawing/2014/main" id="{784703E9-ACBC-4912-8B0F-385DA507D1B0}"/>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F01DD86-D9AA-4169-AB92-1B5B4759F386}"/>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50</a:t>
            </a:r>
          </a:p>
        </p:txBody>
      </p:sp>
      <p:sp>
        <p:nvSpPr>
          <p:cNvPr id="13" name="TextBox 12">
            <a:extLst>
              <a:ext uri="{FF2B5EF4-FFF2-40B4-BE49-F238E27FC236}">
                <a16:creationId xmlns:a16="http://schemas.microsoft.com/office/drawing/2014/main" id="{C7BA52CB-6D7D-4953-A9F7-8939E8EDBA75}"/>
              </a:ext>
            </a:extLst>
          </p:cNvPr>
          <p:cNvSpPr txBox="1"/>
          <p:nvPr/>
        </p:nvSpPr>
        <p:spPr>
          <a:xfrm>
            <a:off x="6477000" y="1715229"/>
            <a:ext cx="441146" cy="1600438"/>
          </a:xfrm>
          <a:prstGeom prst="rect">
            <a:avLst/>
          </a:prstGeom>
          <a:noFill/>
        </p:spPr>
        <p:txBody>
          <a:bodyPr wrap="none" rtlCol="0">
            <a:spAutoFit/>
          </a:bodyPr>
          <a:lstStyle/>
          <a:p>
            <a:r>
              <a:rPr lang="en-US" b="1" dirty="0"/>
              <a:t>25</a:t>
            </a:r>
          </a:p>
          <a:p>
            <a:endParaRPr lang="en-US" sz="800" dirty="0"/>
          </a:p>
          <a:p>
            <a:r>
              <a:rPr lang="en-US" dirty="0"/>
              <a:t>60</a:t>
            </a:r>
          </a:p>
          <a:p>
            <a:r>
              <a:rPr lang="en-US" dirty="0"/>
              <a:t>51</a:t>
            </a:r>
          </a:p>
          <a:p>
            <a:r>
              <a:rPr lang="en-US" dirty="0"/>
              <a:t>25</a:t>
            </a:r>
          </a:p>
          <a:p>
            <a:r>
              <a:rPr lang="en-US" dirty="0"/>
              <a:t>1</a:t>
            </a:r>
          </a:p>
        </p:txBody>
      </p:sp>
      <p:sp>
        <p:nvSpPr>
          <p:cNvPr id="14" name="Rectangle 13">
            <a:extLst>
              <a:ext uri="{FF2B5EF4-FFF2-40B4-BE49-F238E27FC236}">
                <a16:creationId xmlns:a16="http://schemas.microsoft.com/office/drawing/2014/main" id="{6A2270DF-4C32-4E3F-8856-F64E6AE4867D}"/>
              </a:ext>
            </a:extLst>
          </p:cNvPr>
          <p:cNvSpPr/>
          <p:nvPr/>
        </p:nvSpPr>
        <p:spPr>
          <a:xfrm>
            <a:off x="1371599" y="6016355"/>
            <a:ext cx="1523987" cy="502649"/>
          </a:xfrm>
          <a:prstGeom prst="rect">
            <a:avLst/>
          </a:prstGeom>
          <a:gradFill>
            <a:gsLst>
              <a:gs pos="0">
                <a:schemeClr val="bg2">
                  <a:lumMod val="50000"/>
                </a:schemeClr>
              </a:gs>
              <a:gs pos="100000">
                <a:schemeClr val="bg2">
                  <a:lumMod val="25000"/>
                </a:schemeClr>
              </a:gs>
            </a:gsLs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D8F0A3A-56E3-4C93-8027-3F681B8C9B3F}"/>
              </a:ext>
            </a:extLst>
          </p:cNvPr>
          <p:cNvCxnSpPr>
            <a:cxnSpLocks/>
          </p:cNvCxnSpPr>
          <p:nvPr/>
        </p:nvCxnSpPr>
        <p:spPr>
          <a:xfrm flipH="1">
            <a:off x="2133600" y="2895600"/>
            <a:ext cx="4114800" cy="3319650"/>
          </a:xfrm>
          <a:prstGeom prst="straightConnector1">
            <a:avLst/>
          </a:prstGeom>
          <a:ln>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CBE6C93B-93D8-438D-8192-853DAC4D92E7}"/>
              </a:ext>
            </a:extLst>
          </p:cNvPr>
          <p:cNvSpPr/>
          <p:nvPr/>
        </p:nvSpPr>
        <p:spPr>
          <a:xfrm>
            <a:off x="3432175" y="2696796"/>
            <a:ext cx="3485971" cy="27500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A81F2C49-535C-4E2F-A882-B2E57AE7A6EA}"/>
              </a:ext>
            </a:extLst>
          </p:cNvPr>
          <p:cNvSpPr txBox="1"/>
          <p:nvPr/>
        </p:nvSpPr>
        <p:spPr>
          <a:xfrm>
            <a:off x="4727231" y="4086121"/>
            <a:ext cx="4381829" cy="1193408"/>
          </a:xfrm>
          <a:prstGeom prst="rect">
            <a:avLst/>
          </a:prstGeom>
          <a:noFill/>
        </p:spPr>
        <p:txBody>
          <a:bodyPr wrap="square" rtlCol="0">
            <a:spAutoFit/>
          </a:bodyPr>
          <a:lstStyle/>
          <a:p>
            <a:r>
              <a:rPr lang="en-US" dirty="0">
                <a:solidFill>
                  <a:srgbClr val="FF6600"/>
                </a:solidFill>
              </a:rPr>
              <a:t>Feedback: Add </a:t>
            </a:r>
          </a:p>
          <a:p>
            <a:r>
              <a:rPr lang="en-US" dirty="0">
                <a:solidFill>
                  <a:srgbClr val="FF6600"/>
                </a:solidFill>
              </a:rPr>
              <a:t>Unstable, but beyond clients control</a:t>
            </a:r>
          </a:p>
          <a:p>
            <a:r>
              <a:rPr lang="en-US" dirty="0">
                <a:solidFill>
                  <a:srgbClr val="FF6600"/>
                </a:solidFill>
              </a:rPr>
              <a:t>Unstable, but commensurate with normal geomorphological processes</a:t>
            </a:r>
          </a:p>
        </p:txBody>
      </p:sp>
      <p:sp>
        <p:nvSpPr>
          <p:cNvPr id="18" name="Oval 17">
            <a:extLst>
              <a:ext uri="{FF2B5EF4-FFF2-40B4-BE49-F238E27FC236}">
                <a16:creationId xmlns:a16="http://schemas.microsoft.com/office/drawing/2014/main" id="{DDFC0B29-F36B-4B18-8381-85E7ECFBAF45}"/>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Tree>
    <p:extLst>
      <p:ext uri="{BB962C8B-B14F-4D97-AF65-F5344CB8AC3E}">
        <p14:creationId xmlns:p14="http://schemas.microsoft.com/office/powerpoint/2010/main" val="1917792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04B2-34A7-4C12-AF4D-5C44ACDD65B2}"/>
              </a:ext>
            </a:extLst>
          </p:cNvPr>
          <p:cNvSpPr>
            <a:spLocks noGrp="1"/>
          </p:cNvSpPr>
          <p:nvPr>
            <p:ph type="title"/>
          </p:nvPr>
        </p:nvSpPr>
        <p:spPr/>
        <p:txBody>
          <a:bodyPr>
            <a:normAutofit/>
          </a:bodyPr>
          <a:lstStyle/>
          <a:p>
            <a:r>
              <a:rPr lang="en-US" dirty="0"/>
              <a:t>New Practices: Streambank Erosion</a:t>
            </a:r>
          </a:p>
        </p:txBody>
      </p:sp>
      <p:sp>
        <p:nvSpPr>
          <p:cNvPr id="3" name="Content Placeholder 2">
            <a:extLst>
              <a:ext uri="{FF2B5EF4-FFF2-40B4-BE49-F238E27FC236}">
                <a16:creationId xmlns:a16="http://schemas.microsoft.com/office/drawing/2014/main" id="{0E5A8B69-3BD0-49DF-9A5D-0998B5A1B217}"/>
              </a:ext>
            </a:extLst>
          </p:cNvPr>
          <p:cNvSpPr>
            <a:spLocks noGrp="1"/>
          </p:cNvSpPr>
          <p:nvPr>
            <p:ph idx="1"/>
          </p:nvPr>
        </p:nvSpPr>
        <p:spPr/>
        <p:txBody>
          <a:bodyPr/>
          <a:lstStyle/>
          <a:p>
            <a:r>
              <a:rPr lang="en-US" dirty="0"/>
              <a:t>New Practices</a:t>
            </a:r>
          </a:p>
        </p:txBody>
      </p:sp>
      <p:sp>
        <p:nvSpPr>
          <p:cNvPr id="4" name="Slide Number Placeholder 3">
            <a:extLst>
              <a:ext uri="{FF2B5EF4-FFF2-40B4-BE49-F238E27FC236}">
                <a16:creationId xmlns:a16="http://schemas.microsoft.com/office/drawing/2014/main" id="{AD7FD917-D49E-4577-B9CD-5D3C59BDB470}"/>
              </a:ext>
            </a:extLst>
          </p:cNvPr>
          <p:cNvSpPr>
            <a:spLocks noGrp="1"/>
          </p:cNvSpPr>
          <p:nvPr>
            <p:ph type="sldNum" sz="quarter" idx="12"/>
          </p:nvPr>
        </p:nvSpPr>
        <p:spPr/>
        <p:txBody>
          <a:bodyPr/>
          <a:lstStyle/>
          <a:p>
            <a:fld id="{4219272A-714B-4394-91B3-C883D28F4F8C}" type="slidenum">
              <a:rPr lang="en-US" smtClean="0"/>
              <a:t>52</a:t>
            </a:fld>
            <a:endParaRPr lang="en-US" dirty="0"/>
          </a:p>
        </p:txBody>
      </p:sp>
      <p:sp>
        <p:nvSpPr>
          <p:cNvPr id="5" name="Rectangle 4">
            <a:extLst>
              <a:ext uri="{FF2B5EF4-FFF2-40B4-BE49-F238E27FC236}">
                <a16:creationId xmlns:a16="http://schemas.microsoft.com/office/drawing/2014/main" id="{1544B26A-1369-4055-9A0F-987EAEAEEC89}"/>
              </a:ext>
            </a:extLst>
          </p:cNvPr>
          <p:cNvSpPr/>
          <p:nvPr/>
        </p:nvSpPr>
        <p:spPr>
          <a:xfrm>
            <a:off x="3200400" y="1676400"/>
            <a:ext cx="2514600" cy="381000"/>
          </a:xfrm>
          <a:prstGeom prst="rect">
            <a:avLst/>
          </a:prstGeom>
          <a:gradFill>
            <a:gsLst>
              <a:gs pos="50000">
                <a:schemeClr val="accent2">
                  <a:lumMod val="20000"/>
                  <a:lumOff val="80000"/>
                </a:schemeClr>
              </a:gs>
              <a:gs pos="0">
                <a:schemeClr val="accent2">
                  <a:lumMod val="20000"/>
                  <a:lumOff val="80000"/>
                </a:schemeClr>
              </a:gs>
              <a:gs pos="100000">
                <a:schemeClr val="accent2">
                  <a:lumMod val="20000"/>
                  <a:lumOff val="80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Critical Area Planting</a:t>
            </a:r>
          </a:p>
        </p:txBody>
      </p:sp>
      <p:sp>
        <p:nvSpPr>
          <p:cNvPr id="7" name="TextBox 6">
            <a:extLst>
              <a:ext uri="{FF2B5EF4-FFF2-40B4-BE49-F238E27FC236}">
                <a16:creationId xmlns:a16="http://schemas.microsoft.com/office/drawing/2014/main" id="{9E08857B-1078-45CB-A4AE-A6C4DEEA7FD7}"/>
              </a:ext>
            </a:extLst>
          </p:cNvPr>
          <p:cNvSpPr txBox="1"/>
          <p:nvPr/>
        </p:nvSpPr>
        <p:spPr>
          <a:xfrm>
            <a:off x="536576" y="2307250"/>
            <a:ext cx="2130422" cy="707886"/>
          </a:xfrm>
          <a:prstGeom prst="rect">
            <a:avLst/>
          </a:prstGeom>
          <a:noFill/>
        </p:spPr>
        <p:txBody>
          <a:bodyPr wrap="square" rtlCol="0">
            <a:spAutoFit/>
          </a:bodyPr>
          <a:lstStyle/>
          <a:p>
            <a:r>
              <a:rPr lang="en-US" sz="2000" dirty="0"/>
              <a:t>No existing practices</a:t>
            </a:r>
          </a:p>
        </p:txBody>
      </p:sp>
      <p:sp>
        <p:nvSpPr>
          <p:cNvPr id="8" name="Slide Number Placeholder 3">
            <a:extLst>
              <a:ext uri="{FF2B5EF4-FFF2-40B4-BE49-F238E27FC236}">
                <a16:creationId xmlns:a16="http://schemas.microsoft.com/office/drawing/2014/main" id="{66E3FEA3-52C9-462A-9038-987F81BDAC76}"/>
              </a:ext>
            </a:extLst>
          </p:cNvPr>
          <p:cNvSpPr txBox="1">
            <a:spLocks/>
          </p:cNvSpPr>
          <p:nvPr/>
        </p:nvSpPr>
        <p:spPr>
          <a:xfrm>
            <a:off x="691661" y="6285524"/>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9272A-714B-4394-91B3-C883D28F4F8C}" type="slidenum">
              <a:rPr lang="en-US" smtClean="0"/>
              <a:pPr/>
              <a:t>52</a:t>
            </a:fld>
            <a:endParaRPr lang="en-US" dirty="0"/>
          </a:p>
        </p:txBody>
      </p:sp>
      <p:sp>
        <p:nvSpPr>
          <p:cNvPr id="9" name="Rectangle 8">
            <a:extLst>
              <a:ext uri="{FF2B5EF4-FFF2-40B4-BE49-F238E27FC236}">
                <a16:creationId xmlns:a16="http://schemas.microsoft.com/office/drawing/2014/main" id="{22A19661-298B-443A-9D1B-89931E64868E}"/>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B3112E-CD43-45EC-A7C8-E2BB4BAC1BE7}"/>
              </a:ext>
            </a:extLst>
          </p:cNvPr>
          <p:cNvSpPr txBox="1"/>
          <p:nvPr/>
        </p:nvSpPr>
        <p:spPr>
          <a:xfrm>
            <a:off x="1353608" y="5647023"/>
            <a:ext cx="2274982" cy="369332"/>
          </a:xfrm>
          <a:prstGeom prst="rect">
            <a:avLst/>
          </a:prstGeom>
          <a:noFill/>
        </p:spPr>
        <p:txBody>
          <a:bodyPr wrap="none" rtlCol="0">
            <a:spAutoFit/>
          </a:bodyPr>
          <a:lstStyle/>
          <a:p>
            <a:r>
              <a:rPr lang="en-US" dirty="0"/>
              <a:t>Streambank Erosion</a:t>
            </a:r>
          </a:p>
        </p:txBody>
      </p:sp>
      <p:cxnSp>
        <p:nvCxnSpPr>
          <p:cNvPr id="11" name="Straight Connector 10">
            <a:extLst>
              <a:ext uri="{FF2B5EF4-FFF2-40B4-BE49-F238E27FC236}">
                <a16:creationId xmlns:a16="http://schemas.microsoft.com/office/drawing/2014/main" id="{784703E9-ACBC-4912-8B0F-385DA507D1B0}"/>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F01DD86-D9AA-4169-AB92-1B5B4759F386}"/>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50</a:t>
            </a:r>
          </a:p>
        </p:txBody>
      </p:sp>
      <p:sp>
        <p:nvSpPr>
          <p:cNvPr id="13" name="TextBox 12">
            <a:extLst>
              <a:ext uri="{FF2B5EF4-FFF2-40B4-BE49-F238E27FC236}">
                <a16:creationId xmlns:a16="http://schemas.microsoft.com/office/drawing/2014/main" id="{C7BA52CB-6D7D-4953-A9F7-8939E8EDBA75}"/>
              </a:ext>
            </a:extLst>
          </p:cNvPr>
          <p:cNvSpPr txBox="1"/>
          <p:nvPr/>
        </p:nvSpPr>
        <p:spPr>
          <a:xfrm>
            <a:off x="7740236" y="1709218"/>
            <a:ext cx="527709" cy="461665"/>
          </a:xfrm>
          <a:prstGeom prst="rect">
            <a:avLst/>
          </a:prstGeom>
          <a:noFill/>
        </p:spPr>
        <p:txBody>
          <a:bodyPr wrap="none" rtlCol="0">
            <a:spAutoFit/>
          </a:bodyPr>
          <a:lstStyle/>
          <a:p>
            <a:r>
              <a:rPr lang="en-US" sz="2400" b="1" dirty="0"/>
              <a:t>25</a:t>
            </a:r>
          </a:p>
        </p:txBody>
      </p:sp>
      <p:cxnSp>
        <p:nvCxnSpPr>
          <p:cNvPr id="16" name="Straight Arrow Connector 15">
            <a:extLst>
              <a:ext uri="{FF2B5EF4-FFF2-40B4-BE49-F238E27FC236}">
                <a16:creationId xmlns:a16="http://schemas.microsoft.com/office/drawing/2014/main" id="{5D8F0A3A-56E3-4C93-8027-3F681B8C9B3F}"/>
              </a:ext>
            </a:extLst>
          </p:cNvPr>
          <p:cNvCxnSpPr>
            <a:cxnSpLocks/>
          </p:cNvCxnSpPr>
          <p:nvPr/>
        </p:nvCxnSpPr>
        <p:spPr>
          <a:xfrm flipH="1">
            <a:off x="4041523" y="2307250"/>
            <a:ext cx="3748869" cy="3524439"/>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765A4B-CB11-4023-882A-6649F74060EF}"/>
              </a:ext>
            </a:extLst>
          </p:cNvPr>
          <p:cNvSpPr/>
          <p:nvPr/>
        </p:nvSpPr>
        <p:spPr>
          <a:xfrm>
            <a:off x="5715000" y="1676400"/>
            <a:ext cx="1954839" cy="381000"/>
          </a:xfrm>
          <a:prstGeom prst="rect">
            <a:avLst/>
          </a:prstGeom>
          <a:gradFill>
            <a:gsLst>
              <a:gs pos="50000">
                <a:schemeClr val="accent2">
                  <a:lumMod val="20000"/>
                  <a:lumOff val="80000"/>
                </a:schemeClr>
              </a:gs>
              <a:gs pos="0">
                <a:schemeClr val="accent2">
                  <a:lumMod val="20000"/>
                  <a:lumOff val="80000"/>
                </a:schemeClr>
              </a:gs>
              <a:gs pos="100000">
                <a:schemeClr val="accent2">
                  <a:lumMod val="20000"/>
                  <a:lumOff val="80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Planned</a:t>
            </a:r>
          </a:p>
        </p:txBody>
      </p:sp>
      <p:sp>
        <p:nvSpPr>
          <p:cNvPr id="26" name="Rectangle 25">
            <a:extLst>
              <a:ext uri="{FF2B5EF4-FFF2-40B4-BE49-F238E27FC236}">
                <a16:creationId xmlns:a16="http://schemas.microsoft.com/office/drawing/2014/main" id="{C03CA707-3193-487B-BC4D-169AE18B0C91}"/>
              </a:ext>
            </a:extLst>
          </p:cNvPr>
          <p:cNvSpPr/>
          <p:nvPr/>
        </p:nvSpPr>
        <p:spPr>
          <a:xfrm>
            <a:off x="2908566" y="6020447"/>
            <a:ext cx="1635121" cy="502649"/>
          </a:xfrm>
          <a:prstGeom prst="rect">
            <a:avLst/>
          </a:prstGeom>
          <a:pattFill prst="wdUpDiag">
            <a:fgClr>
              <a:schemeClr val="accent4">
                <a:lumMod val="75000"/>
              </a:schemeClr>
            </a:fgClr>
            <a:bgClr>
              <a:schemeClr val="bg1"/>
            </a:bgClr>
          </a:patt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6D17453-2EEF-4CD9-8573-8F49EAC94A02}"/>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28" name="Rectangle 27">
            <a:extLst>
              <a:ext uri="{FF2B5EF4-FFF2-40B4-BE49-F238E27FC236}">
                <a16:creationId xmlns:a16="http://schemas.microsoft.com/office/drawing/2014/main" id="{A853E92B-5059-458C-9FEA-3860DC628793}"/>
              </a:ext>
            </a:extLst>
          </p:cNvPr>
          <p:cNvSpPr/>
          <p:nvPr/>
        </p:nvSpPr>
        <p:spPr>
          <a:xfrm>
            <a:off x="1371600" y="6016355"/>
            <a:ext cx="1518974" cy="502649"/>
          </a:xfrm>
          <a:prstGeom prst="rect">
            <a:avLst/>
          </a:prstGeom>
          <a:gradFill>
            <a:gsLst>
              <a:gs pos="0">
                <a:schemeClr val="bg2">
                  <a:lumMod val="50000"/>
                </a:schemeClr>
              </a:gs>
              <a:gs pos="100000">
                <a:schemeClr val="bg2">
                  <a:lumMod val="25000"/>
                </a:schemeClr>
              </a:gs>
            </a:gsLs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254E7EB-6256-4286-B40C-A77A9C32CF45}"/>
              </a:ext>
            </a:extLst>
          </p:cNvPr>
          <p:cNvSpPr txBox="1"/>
          <p:nvPr/>
        </p:nvSpPr>
        <p:spPr>
          <a:xfrm>
            <a:off x="6775869" y="5078803"/>
            <a:ext cx="1928733" cy="369332"/>
          </a:xfrm>
          <a:prstGeom prst="rect">
            <a:avLst/>
          </a:prstGeom>
          <a:noFill/>
        </p:spPr>
        <p:txBody>
          <a:bodyPr wrap="none" rtlCol="0">
            <a:spAutoFit/>
          </a:bodyPr>
          <a:lstStyle/>
          <a:p>
            <a:r>
              <a:rPr lang="en-US" dirty="0"/>
              <a:t>Planner Override</a:t>
            </a:r>
          </a:p>
        </p:txBody>
      </p:sp>
      <p:cxnSp>
        <p:nvCxnSpPr>
          <p:cNvPr id="30" name="Straight Arrow Connector 29">
            <a:extLst>
              <a:ext uri="{FF2B5EF4-FFF2-40B4-BE49-F238E27FC236}">
                <a16:creationId xmlns:a16="http://schemas.microsoft.com/office/drawing/2014/main" id="{4FDB3AC3-D659-43DA-AE83-A1C5A26259C9}"/>
              </a:ext>
            </a:extLst>
          </p:cNvPr>
          <p:cNvCxnSpPr>
            <a:stCxn id="29" idx="2"/>
          </p:cNvCxnSpPr>
          <p:nvPr/>
        </p:nvCxnSpPr>
        <p:spPr>
          <a:xfrm flipH="1">
            <a:off x="7503385" y="5448135"/>
            <a:ext cx="236851" cy="4508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9290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F554-AD90-400F-A0C9-B4A589EBB202}"/>
              </a:ext>
            </a:extLst>
          </p:cNvPr>
          <p:cNvSpPr>
            <a:spLocks noGrp="1"/>
          </p:cNvSpPr>
          <p:nvPr>
            <p:ph type="title"/>
          </p:nvPr>
        </p:nvSpPr>
        <p:spPr/>
        <p:txBody>
          <a:bodyPr/>
          <a:lstStyle/>
          <a:p>
            <a:r>
              <a:rPr lang="en-US" dirty="0"/>
              <a:t>RC: Subsidence (Any)</a:t>
            </a:r>
          </a:p>
        </p:txBody>
      </p:sp>
      <p:sp>
        <p:nvSpPr>
          <p:cNvPr id="4" name="Slide Number Placeholder 3">
            <a:extLst>
              <a:ext uri="{FF2B5EF4-FFF2-40B4-BE49-F238E27FC236}">
                <a16:creationId xmlns:a16="http://schemas.microsoft.com/office/drawing/2014/main" id="{8A0F838E-1D07-4B99-9C13-EFB926CEF56D}"/>
              </a:ext>
            </a:extLst>
          </p:cNvPr>
          <p:cNvSpPr>
            <a:spLocks noGrp="1"/>
          </p:cNvSpPr>
          <p:nvPr>
            <p:ph type="sldNum" sz="quarter" idx="12"/>
          </p:nvPr>
        </p:nvSpPr>
        <p:spPr/>
        <p:txBody>
          <a:bodyPr/>
          <a:lstStyle/>
          <a:p>
            <a:fld id="{4219272A-714B-4394-91B3-C883D28F4F8C}" type="slidenum">
              <a:rPr lang="en-US" smtClean="0"/>
              <a:t>53</a:t>
            </a:fld>
            <a:endParaRPr lang="en-US" dirty="0"/>
          </a:p>
        </p:txBody>
      </p:sp>
      <p:graphicFrame>
        <p:nvGraphicFramePr>
          <p:cNvPr id="7" name="Content Placeholder 4">
            <a:extLst>
              <a:ext uri="{FF2B5EF4-FFF2-40B4-BE49-F238E27FC236}">
                <a16:creationId xmlns:a16="http://schemas.microsoft.com/office/drawing/2014/main" id="{9B77F7BA-B03F-49DE-913C-B8A47AB92447}"/>
              </a:ext>
            </a:extLst>
          </p:cNvPr>
          <p:cNvGraphicFramePr>
            <a:graphicFrameLocks/>
          </p:cNvGraphicFramePr>
          <p:nvPr>
            <p:extLst/>
          </p:nvPr>
        </p:nvGraphicFramePr>
        <p:xfrm>
          <a:off x="706437" y="1894449"/>
          <a:ext cx="7731126" cy="1554480"/>
        </p:xfrm>
        <a:graphic>
          <a:graphicData uri="http://schemas.openxmlformats.org/drawingml/2006/table">
            <a:tbl>
              <a:tblPr firstRow="1" bandRow="1">
                <a:tableStyleId>{5C22544A-7EE6-4342-B048-85BDC9FD1C3A}</a:tableStyleId>
              </a:tblPr>
              <a:tblGrid>
                <a:gridCol w="3865563">
                  <a:extLst>
                    <a:ext uri="{9D8B030D-6E8A-4147-A177-3AD203B41FA5}">
                      <a16:colId xmlns:a16="http://schemas.microsoft.com/office/drawing/2014/main" val="2547182879"/>
                    </a:ext>
                  </a:extLst>
                </a:gridCol>
                <a:gridCol w="3865563">
                  <a:extLst>
                    <a:ext uri="{9D8B030D-6E8A-4147-A177-3AD203B41FA5}">
                      <a16:colId xmlns:a16="http://schemas.microsoft.com/office/drawing/2014/main" val="172963680"/>
                    </a:ext>
                  </a:extLst>
                </a:gridCol>
              </a:tblGrid>
              <a:tr h="185420">
                <a:tc>
                  <a:txBody>
                    <a:bodyPr/>
                    <a:lstStyle/>
                    <a:p>
                      <a:r>
                        <a:rPr lang="en-US" dirty="0"/>
                        <a:t>Existing Method</a:t>
                      </a:r>
                    </a:p>
                  </a:txBody>
                  <a:tcPr/>
                </a:tc>
                <a:tc>
                  <a:txBody>
                    <a:bodyPr/>
                    <a:lstStyle/>
                    <a:p>
                      <a:r>
                        <a:rPr lang="en-US" dirty="0"/>
                        <a:t>CART Method</a:t>
                      </a:r>
                    </a:p>
                  </a:txBody>
                  <a:tcPr/>
                </a:tc>
                <a:extLst>
                  <a:ext uri="{0D108BD9-81ED-4DB2-BD59-A6C34878D82A}">
                    <a16:rowId xmlns:a16="http://schemas.microsoft.com/office/drawing/2014/main" val="3291745767"/>
                  </a:ext>
                </a:extLst>
              </a:tr>
              <a:tr h="185420">
                <a:tc>
                  <a:txBody>
                    <a:bodyPr/>
                    <a:lstStyle/>
                    <a:p>
                      <a:pPr marL="285750" indent="-285750">
                        <a:buFont typeface="Arial" panose="020B0604020202020204" pitchFamily="34" charset="0"/>
                        <a:buChar char="•"/>
                      </a:pPr>
                      <a:r>
                        <a:rPr lang="en-US" dirty="0"/>
                        <a:t>Client Input/Planner observation</a:t>
                      </a:r>
                    </a:p>
                    <a:p>
                      <a:pPr marL="285750" indent="-285750">
                        <a:buFont typeface="Arial" panose="020B0604020202020204" pitchFamily="34" charset="0"/>
                        <a:buChar char="•"/>
                      </a:pPr>
                      <a:r>
                        <a:rPr lang="en-US" dirty="0"/>
                        <a:t>6-Notes and duplicated in CPA-52</a:t>
                      </a:r>
                    </a:p>
                    <a:p>
                      <a:pPr marL="285750" indent="-285750">
                        <a:buFont typeface="Arial" panose="020B0604020202020204" pitchFamily="34" charset="0"/>
                        <a:buChar char="•"/>
                      </a:pPr>
                      <a:r>
                        <a:rPr lang="en-US" dirty="0"/>
                        <a:t>Managed to Client’s Objectives</a:t>
                      </a:r>
                    </a:p>
                  </a:txBody>
                  <a:tcPr/>
                </a:tc>
                <a:tc>
                  <a:txBody>
                    <a:bodyPr/>
                    <a:lstStyle/>
                    <a:p>
                      <a:pPr marL="285750" indent="-285750">
                        <a:buFont typeface="Arial" panose="020B0604020202020204" pitchFamily="34" charset="0"/>
                        <a:buChar char="•"/>
                      </a:pPr>
                      <a:r>
                        <a:rPr lang="en-US" dirty="0"/>
                        <a:t>Variable Soils Interpretation Threshold</a:t>
                      </a:r>
                    </a:p>
                    <a:p>
                      <a:pPr marL="285750" indent="-285750">
                        <a:buFont typeface="Arial" panose="020B0604020202020204" pitchFamily="34" charset="0"/>
                        <a:buChar char="•"/>
                      </a:pPr>
                      <a:r>
                        <a:rPr lang="en-US" dirty="0"/>
                        <a:t>One Concern Question</a:t>
                      </a:r>
                    </a:p>
                  </a:txBody>
                  <a:tcPr/>
                </a:tc>
                <a:extLst>
                  <a:ext uri="{0D108BD9-81ED-4DB2-BD59-A6C34878D82A}">
                    <a16:rowId xmlns:a16="http://schemas.microsoft.com/office/drawing/2014/main" val="673924767"/>
                  </a:ext>
                </a:extLst>
              </a:tr>
            </a:tbl>
          </a:graphicData>
        </a:graphic>
      </p:graphicFrame>
    </p:spTree>
    <p:extLst>
      <p:ext uri="{BB962C8B-B14F-4D97-AF65-F5344CB8AC3E}">
        <p14:creationId xmlns:p14="http://schemas.microsoft.com/office/powerpoint/2010/main" val="3513658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AF40-1A09-4976-B41E-100D7B988176}"/>
              </a:ext>
            </a:extLst>
          </p:cNvPr>
          <p:cNvSpPr>
            <a:spLocks noGrp="1"/>
          </p:cNvSpPr>
          <p:nvPr>
            <p:ph type="title"/>
          </p:nvPr>
        </p:nvSpPr>
        <p:spPr/>
        <p:txBody>
          <a:bodyPr/>
          <a:lstStyle/>
          <a:p>
            <a:r>
              <a:rPr lang="en-US" dirty="0"/>
              <a:t>Threshold: Subsidence</a:t>
            </a:r>
          </a:p>
        </p:txBody>
      </p:sp>
      <p:sp>
        <p:nvSpPr>
          <p:cNvPr id="4" name="Slide Number Placeholder 3">
            <a:extLst>
              <a:ext uri="{FF2B5EF4-FFF2-40B4-BE49-F238E27FC236}">
                <a16:creationId xmlns:a16="http://schemas.microsoft.com/office/drawing/2014/main" id="{D8BF4D3E-2EC2-48D6-884A-53E7E52D5CE1}"/>
              </a:ext>
            </a:extLst>
          </p:cNvPr>
          <p:cNvSpPr>
            <a:spLocks noGrp="1"/>
          </p:cNvSpPr>
          <p:nvPr>
            <p:ph type="sldNum" sz="quarter" idx="12"/>
          </p:nvPr>
        </p:nvSpPr>
        <p:spPr/>
        <p:txBody>
          <a:bodyPr/>
          <a:lstStyle/>
          <a:p>
            <a:fld id="{4219272A-714B-4394-91B3-C883D28F4F8C}" type="slidenum">
              <a:rPr lang="en-US" smtClean="0"/>
              <a:t>54</a:t>
            </a:fld>
            <a:endParaRPr lang="en-US" dirty="0"/>
          </a:p>
        </p:txBody>
      </p:sp>
      <p:sp>
        <p:nvSpPr>
          <p:cNvPr id="16" name="TextBox 15">
            <a:extLst>
              <a:ext uri="{FF2B5EF4-FFF2-40B4-BE49-F238E27FC236}">
                <a16:creationId xmlns:a16="http://schemas.microsoft.com/office/drawing/2014/main" id="{4F1FB3AD-CBC6-4193-8D53-ADABF219F291}"/>
              </a:ext>
            </a:extLst>
          </p:cNvPr>
          <p:cNvSpPr txBox="1"/>
          <p:nvPr/>
        </p:nvSpPr>
        <p:spPr>
          <a:xfrm>
            <a:off x="454627" y="1672479"/>
            <a:ext cx="1797962" cy="923330"/>
          </a:xfrm>
          <a:prstGeom prst="rect">
            <a:avLst/>
          </a:prstGeom>
          <a:noFill/>
        </p:spPr>
        <p:txBody>
          <a:bodyPr wrap="square" rtlCol="0">
            <a:spAutoFit/>
          </a:bodyPr>
          <a:lstStyle/>
          <a:p>
            <a:r>
              <a:rPr lang="en-US" dirty="0"/>
              <a:t>Geospatial Field Soils Interpretation</a:t>
            </a:r>
          </a:p>
        </p:txBody>
      </p:sp>
      <p:cxnSp>
        <p:nvCxnSpPr>
          <p:cNvPr id="17" name="Straight Arrow Connector 16">
            <a:extLst>
              <a:ext uri="{FF2B5EF4-FFF2-40B4-BE49-F238E27FC236}">
                <a16:creationId xmlns:a16="http://schemas.microsoft.com/office/drawing/2014/main" id="{92EBA48A-7199-4C57-AD07-19BC4ED78851}"/>
              </a:ext>
            </a:extLst>
          </p:cNvPr>
          <p:cNvCxnSpPr>
            <a:cxnSpLocks/>
          </p:cNvCxnSpPr>
          <p:nvPr/>
        </p:nvCxnSpPr>
        <p:spPr>
          <a:xfrm>
            <a:off x="2008781" y="2595809"/>
            <a:ext cx="429619" cy="52964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DE24575E-A84E-417A-88D8-14DF513C1974}"/>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5AB8D3-8B7F-4AAF-9BF1-2AFB242F9EED}"/>
              </a:ext>
            </a:extLst>
          </p:cNvPr>
          <p:cNvSpPr txBox="1"/>
          <p:nvPr/>
        </p:nvSpPr>
        <p:spPr>
          <a:xfrm>
            <a:off x="1353608" y="5647023"/>
            <a:ext cx="1390124" cy="369332"/>
          </a:xfrm>
          <a:prstGeom prst="rect">
            <a:avLst/>
          </a:prstGeom>
          <a:noFill/>
        </p:spPr>
        <p:txBody>
          <a:bodyPr wrap="none" rtlCol="0">
            <a:spAutoFit/>
          </a:bodyPr>
          <a:lstStyle/>
          <a:p>
            <a:r>
              <a:rPr lang="en-US" dirty="0"/>
              <a:t>Subsidence</a:t>
            </a:r>
          </a:p>
        </p:txBody>
      </p:sp>
      <p:cxnSp>
        <p:nvCxnSpPr>
          <p:cNvPr id="25" name="Straight Connector 24">
            <a:extLst>
              <a:ext uri="{FF2B5EF4-FFF2-40B4-BE49-F238E27FC236}">
                <a16:creationId xmlns:a16="http://schemas.microsoft.com/office/drawing/2014/main" id="{786455F2-5F5B-47EC-AB80-2CCDF3EF9736}"/>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819C1CF5-6D68-45B9-82F8-4DA7FD1C9EB7}"/>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40</a:t>
            </a:r>
          </a:p>
        </p:txBody>
      </p:sp>
      <p:sp>
        <p:nvSpPr>
          <p:cNvPr id="31" name="Oval 30">
            <a:extLst>
              <a:ext uri="{FF2B5EF4-FFF2-40B4-BE49-F238E27FC236}">
                <a16:creationId xmlns:a16="http://schemas.microsoft.com/office/drawing/2014/main" id="{47601430-7C2D-4D0F-B79E-3E78E04EEBA4}"/>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graphicFrame>
        <p:nvGraphicFramePr>
          <p:cNvPr id="5" name="Content Placeholder 4">
            <a:extLst>
              <a:ext uri="{FF2B5EF4-FFF2-40B4-BE49-F238E27FC236}">
                <a16:creationId xmlns:a16="http://schemas.microsoft.com/office/drawing/2014/main" id="{BD675A21-DFC3-4B6A-8E42-3121632D9329}"/>
              </a:ext>
            </a:extLst>
          </p:cNvPr>
          <p:cNvGraphicFramePr>
            <a:graphicFrameLocks noGrp="1"/>
          </p:cNvGraphicFramePr>
          <p:nvPr>
            <p:ph idx="1"/>
            <p:extLst/>
          </p:nvPr>
        </p:nvGraphicFramePr>
        <p:xfrm>
          <a:off x="2667000" y="1600200"/>
          <a:ext cx="5326064" cy="212344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456066990"/>
                    </a:ext>
                  </a:extLst>
                </a:gridCol>
                <a:gridCol w="2963864">
                  <a:extLst>
                    <a:ext uri="{9D8B030D-6E8A-4147-A177-3AD203B41FA5}">
                      <a16:colId xmlns:a16="http://schemas.microsoft.com/office/drawing/2014/main" val="2697468982"/>
                    </a:ext>
                  </a:extLst>
                </a:gridCol>
              </a:tblGrid>
              <a:tr h="370840">
                <a:tc>
                  <a:txBody>
                    <a:bodyPr/>
                    <a:lstStyle/>
                    <a:p>
                      <a:r>
                        <a:rPr lang="en-US" dirty="0"/>
                        <a:t>Subsidence </a:t>
                      </a:r>
                      <a:r>
                        <a:rPr lang="en-US" dirty="0" err="1"/>
                        <a:t>Interp</a:t>
                      </a:r>
                      <a:endParaRPr lang="en-US" dirty="0"/>
                    </a:p>
                  </a:txBody>
                  <a:tcPr/>
                </a:tc>
                <a:tc>
                  <a:txBody>
                    <a:bodyPr/>
                    <a:lstStyle/>
                    <a:p>
                      <a:endParaRPr lang="en-US"/>
                    </a:p>
                  </a:txBody>
                  <a:tcPr/>
                </a:tc>
                <a:extLst>
                  <a:ext uri="{0D108BD9-81ED-4DB2-BD59-A6C34878D82A}">
                    <a16:rowId xmlns:a16="http://schemas.microsoft.com/office/drawing/2014/main" val="78225183"/>
                  </a:ext>
                </a:extLst>
              </a:tr>
              <a:tr h="370840">
                <a:tc>
                  <a:txBody>
                    <a:bodyPr/>
                    <a:lstStyle/>
                    <a:p>
                      <a:r>
                        <a:rPr lang="en-US" dirty="0"/>
                        <a:t>Mineral Soil</a:t>
                      </a:r>
                    </a:p>
                  </a:txBody>
                  <a:tcPr/>
                </a:tc>
                <a:tc>
                  <a:txBody>
                    <a:bodyPr/>
                    <a:lstStyle/>
                    <a:p>
                      <a:r>
                        <a:rPr lang="en-US" dirty="0"/>
                        <a:t>No threshold set, not trigger</a:t>
                      </a:r>
                    </a:p>
                  </a:txBody>
                  <a:tcPr/>
                </a:tc>
                <a:extLst>
                  <a:ext uri="{0D108BD9-81ED-4DB2-BD59-A6C34878D82A}">
                    <a16:rowId xmlns:a16="http://schemas.microsoft.com/office/drawing/2014/main" val="2716176500"/>
                  </a:ext>
                </a:extLst>
              </a:tr>
              <a:tr h="370840">
                <a:tc>
                  <a:txBody>
                    <a:bodyPr/>
                    <a:lstStyle/>
                    <a:p>
                      <a:r>
                        <a:rPr lang="en-US" dirty="0"/>
                        <a:t>Low</a:t>
                      </a:r>
                    </a:p>
                  </a:txBody>
                  <a:tcPr/>
                </a:tc>
                <a:tc>
                  <a:txBody>
                    <a:bodyPr/>
                    <a:lstStyle/>
                    <a:p>
                      <a:r>
                        <a:rPr lang="en-US" dirty="0"/>
                        <a:t>20</a:t>
                      </a:r>
                    </a:p>
                  </a:txBody>
                  <a:tcPr/>
                </a:tc>
                <a:extLst>
                  <a:ext uri="{0D108BD9-81ED-4DB2-BD59-A6C34878D82A}">
                    <a16:rowId xmlns:a16="http://schemas.microsoft.com/office/drawing/2014/main" val="3679370492"/>
                  </a:ext>
                </a:extLst>
              </a:tr>
              <a:tr h="370840">
                <a:tc>
                  <a:txBody>
                    <a:bodyPr/>
                    <a:lstStyle/>
                    <a:p>
                      <a:r>
                        <a:rPr lang="en-US" dirty="0"/>
                        <a:t>Moderate</a:t>
                      </a:r>
                    </a:p>
                  </a:txBody>
                  <a:tcPr/>
                </a:tc>
                <a:tc>
                  <a:txBody>
                    <a:bodyPr/>
                    <a:lstStyle/>
                    <a:p>
                      <a:r>
                        <a:rPr lang="en-US" dirty="0"/>
                        <a:t>40</a:t>
                      </a:r>
                    </a:p>
                  </a:txBody>
                  <a:tcPr/>
                </a:tc>
                <a:extLst>
                  <a:ext uri="{0D108BD9-81ED-4DB2-BD59-A6C34878D82A}">
                    <a16:rowId xmlns:a16="http://schemas.microsoft.com/office/drawing/2014/main" val="2961195248"/>
                  </a:ext>
                </a:extLst>
              </a:tr>
              <a:tr h="370840">
                <a:tc>
                  <a:txBody>
                    <a:bodyPr/>
                    <a:lstStyle/>
                    <a:p>
                      <a:r>
                        <a:rPr lang="en-US" dirty="0"/>
                        <a:t>Severe</a:t>
                      </a:r>
                    </a:p>
                  </a:txBody>
                  <a:tcPr/>
                </a:tc>
                <a:tc>
                  <a:txBody>
                    <a:bodyPr/>
                    <a:lstStyle/>
                    <a:p>
                      <a:r>
                        <a:rPr lang="en-US" dirty="0"/>
                        <a:t>50</a:t>
                      </a:r>
                    </a:p>
                  </a:txBody>
                  <a:tcPr/>
                </a:tc>
                <a:extLst>
                  <a:ext uri="{0D108BD9-81ED-4DB2-BD59-A6C34878D82A}">
                    <a16:rowId xmlns:a16="http://schemas.microsoft.com/office/drawing/2014/main" val="3289220569"/>
                  </a:ext>
                </a:extLst>
              </a:tr>
            </a:tbl>
          </a:graphicData>
        </a:graphic>
      </p:graphicFrame>
      <p:sp>
        <p:nvSpPr>
          <p:cNvPr id="19" name="Rectangle 18">
            <a:extLst>
              <a:ext uri="{FF2B5EF4-FFF2-40B4-BE49-F238E27FC236}">
                <a16:creationId xmlns:a16="http://schemas.microsoft.com/office/drawing/2014/main" id="{BF03227B-632E-4D25-AF8D-8A46D1EC8979}"/>
              </a:ext>
            </a:extLst>
          </p:cNvPr>
          <p:cNvSpPr/>
          <p:nvPr/>
        </p:nvSpPr>
        <p:spPr>
          <a:xfrm>
            <a:off x="2572481" y="3025178"/>
            <a:ext cx="5632450" cy="28922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5F3901BF-7E46-4F4E-A304-AE8D5E82815A}"/>
              </a:ext>
            </a:extLst>
          </p:cNvPr>
          <p:cNvCxnSpPr>
            <a:cxnSpLocks/>
          </p:cNvCxnSpPr>
          <p:nvPr/>
        </p:nvCxnSpPr>
        <p:spPr>
          <a:xfrm flipH="1">
            <a:off x="4572000" y="3328629"/>
            <a:ext cx="620372" cy="190986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4308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04B2-34A7-4C12-AF4D-5C44ACDD65B2}"/>
              </a:ext>
            </a:extLst>
          </p:cNvPr>
          <p:cNvSpPr>
            <a:spLocks noGrp="1"/>
          </p:cNvSpPr>
          <p:nvPr>
            <p:ph type="title"/>
          </p:nvPr>
        </p:nvSpPr>
        <p:spPr/>
        <p:txBody>
          <a:bodyPr>
            <a:normAutofit/>
          </a:bodyPr>
          <a:lstStyle/>
          <a:p>
            <a:r>
              <a:rPr lang="en-US" dirty="0"/>
              <a:t>Existing Condition: Subsidence</a:t>
            </a:r>
          </a:p>
        </p:txBody>
      </p:sp>
      <p:sp>
        <p:nvSpPr>
          <p:cNvPr id="3" name="Content Placeholder 2">
            <a:extLst>
              <a:ext uri="{FF2B5EF4-FFF2-40B4-BE49-F238E27FC236}">
                <a16:creationId xmlns:a16="http://schemas.microsoft.com/office/drawing/2014/main" id="{0E5A8B69-3BD0-49DF-9A5D-0998B5A1B217}"/>
              </a:ext>
            </a:extLst>
          </p:cNvPr>
          <p:cNvSpPr>
            <a:spLocks noGrp="1"/>
          </p:cNvSpPr>
          <p:nvPr>
            <p:ph idx="1"/>
          </p:nvPr>
        </p:nvSpPr>
        <p:spPr/>
        <p:txBody>
          <a:bodyPr/>
          <a:lstStyle/>
          <a:p>
            <a:r>
              <a:rPr lang="en-US" dirty="0"/>
              <a:t>Subsidence Condition</a:t>
            </a:r>
          </a:p>
        </p:txBody>
      </p:sp>
      <p:sp>
        <p:nvSpPr>
          <p:cNvPr id="4" name="Slide Number Placeholder 3">
            <a:extLst>
              <a:ext uri="{FF2B5EF4-FFF2-40B4-BE49-F238E27FC236}">
                <a16:creationId xmlns:a16="http://schemas.microsoft.com/office/drawing/2014/main" id="{AD7FD917-D49E-4577-B9CD-5D3C59BDB470}"/>
              </a:ext>
            </a:extLst>
          </p:cNvPr>
          <p:cNvSpPr>
            <a:spLocks noGrp="1"/>
          </p:cNvSpPr>
          <p:nvPr>
            <p:ph type="sldNum" sz="quarter" idx="12"/>
          </p:nvPr>
        </p:nvSpPr>
        <p:spPr/>
        <p:txBody>
          <a:bodyPr/>
          <a:lstStyle/>
          <a:p>
            <a:fld id="{4219272A-714B-4394-91B3-C883D28F4F8C}" type="slidenum">
              <a:rPr lang="en-US" smtClean="0"/>
              <a:t>55</a:t>
            </a:fld>
            <a:endParaRPr lang="en-US" dirty="0"/>
          </a:p>
        </p:txBody>
      </p:sp>
      <p:sp>
        <p:nvSpPr>
          <p:cNvPr id="5" name="Rectangle 4">
            <a:extLst>
              <a:ext uri="{FF2B5EF4-FFF2-40B4-BE49-F238E27FC236}">
                <a16:creationId xmlns:a16="http://schemas.microsoft.com/office/drawing/2014/main" id="{1544B26A-1369-4055-9A0F-987EAEAEEC89}"/>
              </a:ext>
            </a:extLst>
          </p:cNvPr>
          <p:cNvSpPr/>
          <p:nvPr/>
        </p:nvSpPr>
        <p:spPr>
          <a:xfrm>
            <a:off x="3200400" y="1676400"/>
            <a:ext cx="3048000"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Not a Concern</a:t>
            </a:r>
          </a:p>
        </p:txBody>
      </p:sp>
      <p:sp>
        <p:nvSpPr>
          <p:cNvPr id="6" name="TextBox 5">
            <a:extLst>
              <a:ext uri="{FF2B5EF4-FFF2-40B4-BE49-F238E27FC236}">
                <a16:creationId xmlns:a16="http://schemas.microsoft.com/office/drawing/2014/main" id="{A378E518-8609-4B8B-BD7B-1DD72C3B67E5}"/>
              </a:ext>
            </a:extLst>
          </p:cNvPr>
          <p:cNvSpPr txBox="1"/>
          <p:nvPr/>
        </p:nvSpPr>
        <p:spPr>
          <a:xfrm>
            <a:off x="3200400" y="2108855"/>
            <a:ext cx="3048000" cy="646331"/>
          </a:xfrm>
          <a:prstGeom prst="rect">
            <a:avLst/>
          </a:prstGeom>
          <a:solidFill>
            <a:schemeClr val="bg1">
              <a:lumMod val="85000"/>
            </a:schemeClr>
          </a:solidFill>
        </p:spPr>
        <p:txBody>
          <a:bodyPr wrap="square" rtlCol="0">
            <a:spAutoFit/>
          </a:bodyPr>
          <a:lstStyle/>
          <a:p>
            <a:r>
              <a:rPr lang="en-US" dirty="0"/>
              <a:t>Soil limiting</a:t>
            </a:r>
          </a:p>
          <a:p>
            <a:r>
              <a:rPr lang="en-US" dirty="0"/>
              <a:t>Not a concern</a:t>
            </a:r>
          </a:p>
        </p:txBody>
      </p:sp>
      <p:sp>
        <p:nvSpPr>
          <p:cNvPr id="8" name="Slide Number Placeholder 3">
            <a:extLst>
              <a:ext uri="{FF2B5EF4-FFF2-40B4-BE49-F238E27FC236}">
                <a16:creationId xmlns:a16="http://schemas.microsoft.com/office/drawing/2014/main" id="{66E3FEA3-52C9-462A-9038-987F81BDAC76}"/>
              </a:ext>
            </a:extLst>
          </p:cNvPr>
          <p:cNvSpPr txBox="1">
            <a:spLocks/>
          </p:cNvSpPr>
          <p:nvPr/>
        </p:nvSpPr>
        <p:spPr>
          <a:xfrm>
            <a:off x="691661" y="6285524"/>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9272A-714B-4394-91B3-C883D28F4F8C}" type="slidenum">
              <a:rPr lang="en-US" smtClean="0"/>
              <a:pPr/>
              <a:t>55</a:t>
            </a:fld>
            <a:endParaRPr lang="en-US" dirty="0"/>
          </a:p>
        </p:txBody>
      </p:sp>
      <p:sp>
        <p:nvSpPr>
          <p:cNvPr id="9" name="Rectangle 8">
            <a:extLst>
              <a:ext uri="{FF2B5EF4-FFF2-40B4-BE49-F238E27FC236}">
                <a16:creationId xmlns:a16="http://schemas.microsoft.com/office/drawing/2014/main" id="{22A19661-298B-443A-9D1B-89931E64868E}"/>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B3112E-CD43-45EC-A7C8-E2BB4BAC1BE7}"/>
              </a:ext>
            </a:extLst>
          </p:cNvPr>
          <p:cNvSpPr txBox="1"/>
          <p:nvPr/>
        </p:nvSpPr>
        <p:spPr>
          <a:xfrm>
            <a:off x="1353608" y="5647023"/>
            <a:ext cx="1390124" cy="369332"/>
          </a:xfrm>
          <a:prstGeom prst="rect">
            <a:avLst/>
          </a:prstGeom>
          <a:noFill/>
        </p:spPr>
        <p:txBody>
          <a:bodyPr wrap="none" rtlCol="0">
            <a:spAutoFit/>
          </a:bodyPr>
          <a:lstStyle/>
          <a:p>
            <a:r>
              <a:rPr lang="en-US" dirty="0"/>
              <a:t>Subsidence</a:t>
            </a:r>
          </a:p>
        </p:txBody>
      </p:sp>
      <p:sp>
        <p:nvSpPr>
          <p:cNvPr id="12" name="TextBox 11">
            <a:extLst>
              <a:ext uri="{FF2B5EF4-FFF2-40B4-BE49-F238E27FC236}">
                <a16:creationId xmlns:a16="http://schemas.microsoft.com/office/drawing/2014/main" id="{4F01DD86-D9AA-4169-AB92-1B5B4759F386}"/>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40</a:t>
            </a:r>
          </a:p>
        </p:txBody>
      </p:sp>
      <p:sp>
        <p:nvSpPr>
          <p:cNvPr id="13" name="TextBox 12">
            <a:extLst>
              <a:ext uri="{FF2B5EF4-FFF2-40B4-BE49-F238E27FC236}">
                <a16:creationId xmlns:a16="http://schemas.microsoft.com/office/drawing/2014/main" id="{C7BA52CB-6D7D-4953-A9F7-8939E8EDBA75}"/>
              </a:ext>
            </a:extLst>
          </p:cNvPr>
          <p:cNvSpPr txBox="1"/>
          <p:nvPr/>
        </p:nvSpPr>
        <p:spPr>
          <a:xfrm>
            <a:off x="6248400" y="1715229"/>
            <a:ext cx="441146" cy="1046440"/>
          </a:xfrm>
          <a:prstGeom prst="rect">
            <a:avLst/>
          </a:prstGeom>
          <a:noFill/>
        </p:spPr>
        <p:txBody>
          <a:bodyPr wrap="none" rtlCol="0">
            <a:spAutoFit/>
          </a:bodyPr>
          <a:lstStyle/>
          <a:p>
            <a:r>
              <a:rPr lang="en-US" b="1" dirty="0"/>
              <a:t>51</a:t>
            </a:r>
          </a:p>
          <a:p>
            <a:endParaRPr lang="en-US" sz="800" dirty="0"/>
          </a:p>
          <a:p>
            <a:r>
              <a:rPr lang="en-US" dirty="0"/>
              <a:t>1</a:t>
            </a:r>
          </a:p>
          <a:p>
            <a:r>
              <a:rPr lang="en-US" dirty="0"/>
              <a:t>51</a:t>
            </a:r>
          </a:p>
        </p:txBody>
      </p:sp>
      <p:sp>
        <p:nvSpPr>
          <p:cNvPr id="14" name="Rectangle 13">
            <a:extLst>
              <a:ext uri="{FF2B5EF4-FFF2-40B4-BE49-F238E27FC236}">
                <a16:creationId xmlns:a16="http://schemas.microsoft.com/office/drawing/2014/main" id="{6A2270DF-4C32-4E3F-8856-F64E6AE4867D}"/>
              </a:ext>
            </a:extLst>
          </p:cNvPr>
          <p:cNvSpPr/>
          <p:nvPr/>
        </p:nvSpPr>
        <p:spPr>
          <a:xfrm>
            <a:off x="1371599" y="6016355"/>
            <a:ext cx="3733795" cy="502649"/>
          </a:xfrm>
          <a:prstGeom prst="rect">
            <a:avLst/>
          </a:prstGeom>
          <a:gradFill>
            <a:gsLst>
              <a:gs pos="0">
                <a:schemeClr val="bg2">
                  <a:lumMod val="50000"/>
                </a:schemeClr>
              </a:gs>
              <a:gs pos="100000">
                <a:schemeClr val="bg2">
                  <a:lumMod val="25000"/>
                </a:schemeClr>
              </a:gs>
            </a:gsLs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D8F0A3A-56E3-4C93-8027-3F681B8C9B3F}"/>
              </a:ext>
            </a:extLst>
          </p:cNvPr>
          <p:cNvCxnSpPr>
            <a:cxnSpLocks/>
          </p:cNvCxnSpPr>
          <p:nvPr/>
        </p:nvCxnSpPr>
        <p:spPr>
          <a:xfrm flipH="1">
            <a:off x="2133600" y="2895600"/>
            <a:ext cx="4114800" cy="3319650"/>
          </a:xfrm>
          <a:prstGeom prst="straightConnector1">
            <a:avLst/>
          </a:prstGeom>
          <a:ln>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CBE6C93B-93D8-438D-8192-853DAC4D92E7}"/>
              </a:ext>
            </a:extLst>
          </p:cNvPr>
          <p:cNvSpPr/>
          <p:nvPr/>
        </p:nvSpPr>
        <p:spPr>
          <a:xfrm>
            <a:off x="3177771" y="2401346"/>
            <a:ext cx="3485971" cy="3810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BAF31427-DC30-42D5-8805-30AB7EC50D5C}"/>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cxnSp>
        <p:nvCxnSpPr>
          <p:cNvPr id="11" name="Straight Connector 10">
            <a:extLst>
              <a:ext uri="{FF2B5EF4-FFF2-40B4-BE49-F238E27FC236}">
                <a16:creationId xmlns:a16="http://schemas.microsoft.com/office/drawing/2014/main" id="{784703E9-ACBC-4912-8B0F-385DA507D1B0}"/>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592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04B2-34A7-4C12-AF4D-5C44ACDD65B2}"/>
              </a:ext>
            </a:extLst>
          </p:cNvPr>
          <p:cNvSpPr>
            <a:spLocks noGrp="1"/>
          </p:cNvSpPr>
          <p:nvPr>
            <p:ph type="title"/>
          </p:nvPr>
        </p:nvSpPr>
        <p:spPr/>
        <p:txBody>
          <a:bodyPr>
            <a:normAutofit/>
          </a:bodyPr>
          <a:lstStyle/>
          <a:p>
            <a:r>
              <a:rPr lang="en-US" dirty="0"/>
              <a:t>New Practices: Subsidence</a:t>
            </a:r>
          </a:p>
        </p:txBody>
      </p:sp>
      <p:sp>
        <p:nvSpPr>
          <p:cNvPr id="3" name="Content Placeholder 2">
            <a:extLst>
              <a:ext uri="{FF2B5EF4-FFF2-40B4-BE49-F238E27FC236}">
                <a16:creationId xmlns:a16="http://schemas.microsoft.com/office/drawing/2014/main" id="{0E5A8B69-3BD0-49DF-9A5D-0998B5A1B217}"/>
              </a:ext>
            </a:extLst>
          </p:cNvPr>
          <p:cNvSpPr>
            <a:spLocks noGrp="1"/>
          </p:cNvSpPr>
          <p:nvPr>
            <p:ph idx="1"/>
          </p:nvPr>
        </p:nvSpPr>
        <p:spPr/>
        <p:txBody>
          <a:bodyPr/>
          <a:lstStyle/>
          <a:p>
            <a:r>
              <a:rPr lang="en-US" dirty="0"/>
              <a:t>New Practices</a:t>
            </a:r>
          </a:p>
        </p:txBody>
      </p:sp>
      <p:sp>
        <p:nvSpPr>
          <p:cNvPr id="4" name="Slide Number Placeholder 3">
            <a:extLst>
              <a:ext uri="{FF2B5EF4-FFF2-40B4-BE49-F238E27FC236}">
                <a16:creationId xmlns:a16="http://schemas.microsoft.com/office/drawing/2014/main" id="{AD7FD917-D49E-4577-B9CD-5D3C59BDB470}"/>
              </a:ext>
            </a:extLst>
          </p:cNvPr>
          <p:cNvSpPr>
            <a:spLocks noGrp="1"/>
          </p:cNvSpPr>
          <p:nvPr>
            <p:ph type="sldNum" sz="quarter" idx="12"/>
          </p:nvPr>
        </p:nvSpPr>
        <p:spPr/>
        <p:txBody>
          <a:bodyPr/>
          <a:lstStyle/>
          <a:p>
            <a:fld id="{4219272A-714B-4394-91B3-C883D28F4F8C}" type="slidenum">
              <a:rPr lang="en-US" smtClean="0"/>
              <a:t>56</a:t>
            </a:fld>
            <a:endParaRPr lang="en-US" dirty="0"/>
          </a:p>
        </p:txBody>
      </p:sp>
      <p:sp>
        <p:nvSpPr>
          <p:cNvPr id="5" name="Rectangle 4">
            <a:extLst>
              <a:ext uri="{FF2B5EF4-FFF2-40B4-BE49-F238E27FC236}">
                <a16:creationId xmlns:a16="http://schemas.microsoft.com/office/drawing/2014/main" id="{1544B26A-1369-4055-9A0F-987EAEAEEC89}"/>
              </a:ext>
            </a:extLst>
          </p:cNvPr>
          <p:cNvSpPr/>
          <p:nvPr/>
        </p:nvSpPr>
        <p:spPr>
          <a:xfrm>
            <a:off x="3200400" y="1676400"/>
            <a:ext cx="2514600" cy="381000"/>
          </a:xfrm>
          <a:prstGeom prst="rect">
            <a:avLst/>
          </a:prstGeom>
          <a:solidFill>
            <a:schemeClr val="accent2">
              <a:lumMod val="20000"/>
              <a:lumOff val="8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Drainage Water </a:t>
            </a:r>
            <a:r>
              <a:rPr lang="en-US" dirty="0" err="1">
                <a:solidFill>
                  <a:schemeClr val="tx1"/>
                </a:solidFill>
              </a:rPr>
              <a:t>Mgmt</a:t>
            </a:r>
            <a:endParaRPr lang="en-US" dirty="0">
              <a:solidFill>
                <a:schemeClr val="tx1"/>
              </a:solidFill>
            </a:endParaRPr>
          </a:p>
        </p:txBody>
      </p:sp>
      <p:sp>
        <p:nvSpPr>
          <p:cNvPr id="8" name="Slide Number Placeholder 3">
            <a:extLst>
              <a:ext uri="{FF2B5EF4-FFF2-40B4-BE49-F238E27FC236}">
                <a16:creationId xmlns:a16="http://schemas.microsoft.com/office/drawing/2014/main" id="{66E3FEA3-52C9-462A-9038-987F81BDAC76}"/>
              </a:ext>
            </a:extLst>
          </p:cNvPr>
          <p:cNvSpPr txBox="1">
            <a:spLocks/>
          </p:cNvSpPr>
          <p:nvPr/>
        </p:nvSpPr>
        <p:spPr>
          <a:xfrm>
            <a:off x="691661" y="6285524"/>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9272A-714B-4394-91B3-C883D28F4F8C}" type="slidenum">
              <a:rPr lang="en-US" smtClean="0"/>
              <a:pPr/>
              <a:t>56</a:t>
            </a:fld>
            <a:endParaRPr lang="en-US" dirty="0"/>
          </a:p>
        </p:txBody>
      </p:sp>
      <p:sp>
        <p:nvSpPr>
          <p:cNvPr id="13" name="TextBox 12">
            <a:extLst>
              <a:ext uri="{FF2B5EF4-FFF2-40B4-BE49-F238E27FC236}">
                <a16:creationId xmlns:a16="http://schemas.microsoft.com/office/drawing/2014/main" id="{C7BA52CB-6D7D-4953-A9F7-8939E8EDBA75}"/>
              </a:ext>
            </a:extLst>
          </p:cNvPr>
          <p:cNvSpPr txBox="1"/>
          <p:nvPr/>
        </p:nvSpPr>
        <p:spPr>
          <a:xfrm>
            <a:off x="7740236" y="1709218"/>
            <a:ext cx="527709" cy="461665"/>
          </a:xfrm>
          <a:prstGeom prst="rect">
            <a:avLst/>
          </a:prstGeom>
          <a:noFill/>
        </p:spPr>
        <p:txBody>
          <a:bodyPr wrap="none" rtlCol="0">
            <a:spAutoFit/>
          </a:bodyPr>
          <a:lstStyle/>
          <a:p>
            <a:r>
              <a:rPr lang="en-US" sz="2400" b="1" dirty="0"/>
              <a:t>25</a:t>
            </a:r>
          </a:p>
        </p:txBody>
      </p:sp>
      <p:cxnSp>
        <p:nvCxnSpPr>
          <p:cNvPr id="16" name="Straight Arrow Connector 15">
            <a:extLst>
              <a:ext uri="{FF2B5EF4-FFF2-40B4-BE49-F238E27FC236}">
                <a16:creationId xmlns:a16="http://schemas.microsoft.com/office/drawing/2014/main" id="{5D8F0A3A-56E3-4C93-8027-3F681B8C9B3F}"/>
              </a:ext>
            </a:extLst>
          </p:cNvPr>
          <p:cNvCxnSpPr>
            <a:cxnSpLocks/>
          </p:cNvCxnSpPr>
          <p:nvPr/>
        </p:nvCxnSpPr>
        <p:spPr>
          <a:xfrm flipH="1">
            <a:off x="6172202" y="2220478"/>
            <a:ext cx="1789155" cy="3596989"/>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765A4B-CB11-4023-882A-6649F74060EF}"/>
              </a:ext>
            </a:extLst>
          </p:cNvPr>
          <p:cNvSpPr/>
          <p:nvPr/>
        </p:nvSpPr>
        <p:spPr>
          <a:xfrm>
            <a:off x="5715000" y="1676400"/>
            <a:ext cx="1954839" cy="381000"/>
          </a:xfrm>
          <a:prstGeom prst="rect">
            <a:avLst/>
          </a:prstGeom>
          <a:solidFill>
            <a:schemeClr val="accent2">
              <a:lumMod val="20000"/>
              <a:lumOff val="8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Planned</a:t>
            </a:r>
          </a:p>
        </p:txBody>
      </p:sp>
      <p:sp>
        <p:nvSpPr>
          <p:cNvPr id="20" name="TextBox 19">
            <a:extLst>
              <a:ext uri="{FF2B5EF4-FFF2-40B4-BE49-F238E27FC236}">
                <a16:creationId xmlns:a16="http://schemas.microsoft.com/office/drawing/2014/main" id="{53D8F159-9E16-482C-8225-7239F710CA55}"/>
              </a:ext>
            </a:extLst>
          </p:cNvPr>
          <p:cNvSpPr txBox="1"/>
          <p:nvPr/>
        </p:nvSpPr>
        <p:spPr>
          <a:xfrm>
            <a:off x="6775869" y="5078803"/>
            <a:ext cx="1928733" cy="369332"/>
          </a:xfrm>
          <a:prstGeom prst="rect">
            <a:avLst/>
          </a:prstGeom>
          <a:noFill/>
        </p:spPr>
        <p:txBody>
          <a:bodyPr wrap="none" rtlCol="0">
            <a:spAutoFit/>
          </a:bodyPr>
          <a:lstStyle/>
          <a:p>
            <a:r>
              <a:rPr lang="en-US" dirty="0"/>
              <a:t>Planner Override</a:t>
            </a:r>
          </a:p>
        </p:txBody>
      </p:sp>
      <p:cxnSp>
        <p:nvCxnSpPr>
          <p:cNvPr id="31" name="Straight Arrow Connector 30">
            <a:extLst>
              <a:ext uri="{FF2B5EF4-FFF2-40B4-BE49-F238E27FC236}">
                <a16:creationId xmlns:a16="http://schemas.microsoft.com/office/drawing/2014/main" id="{95455719-91B3-4F92-BBA9-8FF93D1CC5E0}"/>
              </a:ext>
            </a:extLst>
          </p:cNvPr>
          <p:cNvCxnSpPr>
            <a:cxnSpLocks/>
          </p:cNvCxnSpPr>
          <p:nvPr/>
        </p:nvCxnSpPr>
        <p:spPr>
          <a:xfrm>
            <a:off x="2286000" y="1866900"/>
            <a:ext cx="671290" cy="12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158F8C3-EE57-410A-BFAA-32F5FED7221F}"/>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736F8A9-CA0F-48EA-9154-392DF95849F4}"/>
              </a:ext>
            </a:extLst>
          </p:cNvPr>
          <p:cNvSpPr txBox="1"/>
          <p:nvPr/>
        </p:nvSpPr>
        <p:spPr>
          <a:xfrm>
            <a:off x="1353608" y="5647023"/>
            <a:ext cx="1390124" cy="369332"/>
          </a:xfrm>
          <a:prstGeom prst="rect">
            <a:avLst/>
          </a:prstGeom>
          <a:noFill/>
        </p:spPr>
        <p:txBody>
          <a:bodyPr wrap="none" rtlCol="0">
            <a:spAutoFit/>
          </a:bodyPr>
          <a:lstStyle/>
          <a:p>
            <a:r>
              <a:rPr lang="en-US" dirty="0"/>
              <a:t>Subsidence</a:t>
            </a:r>
          </a:p>
        </p:txBody>
      </p:sp>
      <p:cxnSp>
        <p:nvCxnSpPr>
          <p:cNvPr id="32" name="Straight Connector 31">
            <a:extLst>
              <a:ext uri="{FF2B5EF4-FFF2-40B4-BE49-F238E27FC236}">
                <a16:creationId xmlns:a16="http://schemas.microsoft.com/office/drawing/2014/main" id="{45FD63A7-EFE8-42F9-B3E7-576B3CBE6E00}"/>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EFB5215A-40DF-4789-B2F8-5907C38C3875}"/>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40</a:t>
            </a:r>
          </a:p>
        </p:txBody>
      </p:sp>
      <p:sp>
        <p:nvSpPr>
          <p:cNvPr id="34" name="Rectangle 33">
            <a:extLst>
              <a:ext uri="{FF2B5EF4-FFF2-40B4-BE49-F238E27FC236}">
                <a16:creationId xmlns:a16="http://schemas.microsoft.com/office/drawing/2014/main" id="{1D931AD4-48B0-45D0-89C2-D99B51E2935F}"/>
              </a:ext>
            </a:extLst>
          </p:cNvPr>
          <p:cNvSpPr/>
          <p:nvPr/>
        </p:nvSpPr>
        <p:spPr>
          <a:xfrm>
            <a:off x="1371599" y="6016355"/>
            <a:ext cx="3733795" cy="502649"/>
          </a:xfrm>
          <a:prstGeom prst="rect">
            <a:avLst/>
          </a:prstGeom>
          <a:gradFill>
            <a:gsLst>
              <a:gs pos="0">
                <a:schemeClr val="bg2">
                  <a:lumMod val="50000"/>
                </a:schemeClr>
              </a:gs>
              <a:gs pos="100000">
                <a:schemeClr val="bg2">
                  <a:lumMod val="25000"/>
                </a:schemeClr>
              </a:gs>
            </a:gsLs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7AA6DEC-9425-4A5F-B780-07568D53B6EF}"/>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cxnSp>
        <p:nvCxnSpPr>
          <p:cNvPr id="36" name="Straight Arrow Connector 35">
            <a:extLst>
              <a:ext uri="{FF2B5EF4-FFF2-40B4-BE49-F238E27FC236}">
                <a16:creationId xmlns:a16="http://schemas.microsoft.com/office/drawing/2014/main" id="{A1781C56-F6BF-4DE4-9667-126E4A556E35}"/>
              </a:ext>
            </a:extLst>
          </p:cNvPr>
          <p:cNvCxnSpPr/>
          <p:nvPr/>
        </p:nvCxnSpPr>
        <p:spPr>
          <a:xfrm flipH="1">
            <a:off x="7503385" y="5448135"/>
            <a:ext cx="236851" cy="4508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E50C50AF-8EDE-4526-803C-12A2E968823C}"/>
              </a:ext>
            </a:extLst>
          </p:cNvPr>
          <p:cNvSpPr/>
          <p:nvPr/>
        </p:nvSpPr>
        <p:spPr>
          <a:xfrm>
            <a:off x="5108945" y="6006483"/>
            <a:ext cx="1833432" cy="502649"/>
          </a:xfrm>
          <a:prstGeom prst="rect">
            <a:avLst/>
          </a:prstGeom>
          <a:pattFill prst="wdUpDiag">
            <a:fgClr>
              <a:schemeClr val="accent4">
                <a:lumMod val="75000"/>
              </a:schemeClr>
            </a:fgClr>
            <a:bgClr>
              <a:schemeClr val="bg1"/>
            </a:bgClr>
          </a:patt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51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F554-AD90-400F-A0C9-B4A589EBB202}"/>
              </a:ext>
            </a:extLst>
          </p:cNvPr>
          <p:cNvSpPr>
            <a:spLocks noGrp="1"/>
          </p:cNvSpPr>
          <p:nvPr>
            <p:ph type="title"/>
          </p:nvPr>
        </p:nvSpPr>
        <p:spPr/>
        <p:txBody>
          <a:bodyPr>
            <a:normAutofit fontScale="90000"/>
          </a:bodyPr>
          <a:lstStyle/>
          <a:p>
            <a:r>
              <a:rPr lang="en-US" dirty="0"/>
              <a:t>RC: Plant Productivity and Health (P &amp; H)</a:t>
            </a:r>
          </a:p>
        </p:txBody>
      </p:sp>
      <p:sp>
        <p:nvSpPr>
          <p:cNvPr id="4" name="Slide Number Placeholder 3">
            <a:extLst>
              <a:ext uri="{FF2B5EF4-FFF2-40B4-BE49-F238E27FC236}">
                <a16:creationId xmlns:a16="http://schemas.microsoft.com/office/drawing/2014/main" id="{8A0F838E-1D07-4B99-9C13-EFB926CEF56D}"/>
              </a:ext>
            </a:extLst>
          </p:cNvPr>
          <p:cNvSpPr>
            <a:spLocks noGrp="1"/>
          </p:cNvSpPr>
          <p:nvPr>
            <p:ph type="sldNum" sz="quarter" idx="12"/>
          </p:nvPr>
        </p:nvSpPr>
        <p:spPr/>
        <p:txBody>
          <a:bodyPr/>
          <a:lstStyle/>
          <a:p>
            <a:fld id="{4219272A-714B-4394-91B3-C883D28F4F8C}" type="slidenum">
              <a:rPr lang="en-US" smtClean="0"/>
              <a:t>57</a:t>
            </a:fld>
            <a:endParaRPr lang="en-US" dirty="0"/>
          </a:p>
        </p:txBody>
      </p:sp>
      <p:graphicFrame>
        <p:nvGraphicFramePr>
          <p:cNvPr id="7" name="Content Placeholder 4">
            <a:extLst>
              <a:ext uri="{FF2B5EF4-FFF2-40B4-BE49-F238E27FC236}">
                <a16:creationId xmlns:a16="http://schemas.microsoft.com/office/drawing/2014/main" id="{9B77F7BA-B03F-49DE-913C-B8A47AB92447}"/>
              </a:ext>
            </a:extLst>
          </p:cNvPr>
          <p:cNvGraphicFramePr>
            <a:graphicFrameLocks/>
          </p:cNvGraphicFramePr>
          <p:nvPr>
            <p:extLst/>
          </p:nvPr>
        </p:nvGraphicFramePr>
        <p:xfrm>
          <a:off x="706437" y="1894449"/>
          <a:ext cx="7731126" cy="1828800"/>
        </p:xfrm>
        <a:graphic>
          <a:graphicData uri="http://schemas.openxmlformats.org/drawingml/2006/table">
            <a:tbl>
              <a:tblPr firstRow="1" bandRow="1">
                <a:tableStyleId>{5C22544A-7EE6-4342-B048-85BDC9FD1C3A}</a:tableStyleId>
              </a:tblPr>
              <a:tblGrid>
                <a:gridCol w="3865563">
                  <a:extLst>
                    <a:ext uri="{9D8B030D-6E8A-4147-A177-3AD203B41FA5}">
                      <a16:colId xmlns:a16="http://schemas.microsoft.com/office/drawing/2014/main" val="2547182879"/>
                    </a:ext>
                  </a:extLst>
                </a:gridCol>
                <a:gridCol w="3865563">
                  <a:extLst>
                    <a:ext uri="{9D8B030D-6E8A-4147-A177-3AD203B41FA5}">
                      <a16:colId xmlns:a16="http://schemas.microsoft.com/office/drawing/2014/main" val="172963680"/>
                    </a:ext>
                  </a:extLst>
                </a:gridCol>
              </a:tblGrid>
              <a:tr h="185420">
                <a:tc>
                  <a:txBody>
                    <a:bodyPr/>
                    <a:lstStyle/>
                    <a:p>
                      <a:r>
                        <a:rPr lang="en-US" dirty="0"/>
                        <a:t>Existing Method</a:t>
                      </a:r>
                    </a:p>
                  </a:txBody>
                  <a:tcPr/>
                </a:tc>
                <a:tc>
                  <a:txBody>
                    <a:bodyPr/>
                    <a:lstStyle/>
                    <a:p>
                      <a:r>
                        <a:rPr lang="en-US" dirty="0"/>
                        <a:t>CART Method</a:t>
                      </a:r>
                    </a:p>
                  </a:txBody>
                  <a:tcPr/>
                </a:tc>
                <a:extLst>
                  <a:ext uri="{0D108BD9-81ED-4DB2-BD59-A6C34878D82A}">
                    <a16:rowId xmlns:a16="http://schemas.microsoft.com/office/drawing/2014/main" val="3291745767"/>
                  </a:ext>
                </a:extLst>
              </a:tr>
              <a:tr h="185420">
                <a:tc>
                  <a:txBody>
                    <a:bodyPr/>
                    <a:lstStyle/>
                    <a:p>
                      <a:pPr marL="285750" indent="-285750">
                        <a:buFont typeface="Arial" panose="020B0604020202020204" pitchFamily="34" charset="0"/>
                        <a:buChar char="•"/>
                      </a:pPr>
                      <a:r>
                        <a:rPr lang="en-US" dirty="0"/>
                        <a:t>RHA Completed or Range Condition Score</a:t>
                      </a:r>
                    </a:p>
                    <a:p>
                      <a:pPr marL="285750" indent="-285750">
                        <a:buFont typeface="Arial" panose="020B0604020202020204" pitchFamily="34" charset="0"/>
                        <a:buChar char="•"/>
                      </a:pPr>
                      <a:r>
                        <a:rPr lang="en-US" dirty="0"/>
                        <a:t>Outputs duplicated in CPA-52</a:t>
                      </a:r>
                    </a:p>
                    <a:p>
                      <a:pPr marL="285750" indent="-285750">
                        <a:buFont typeface="Arial" panose="020B0604020202020204" pitchFamily="34" charset="0"/>
                        <a:buChar char="•"/>
                      </a:pPr>
                      <a:r>
                        <a:rPr lang="en-US" dirty="0"/>
                        <a:t>RHA slight to moderate or better or range condition score &gt; 60</a:t>
                      </a:r>
                    </a:p>
                  </a:txBody>
                  <a:tcPr/>
                </a:tc>
                <a:tc>
                  <a:txBody>
                    <a:bodyPr/>
                    <a:lstStyle/>
                    <a:p>
                      <a:pPr marL="285750" indent="-285750">
                        <a:buFont typeface="Arial" panose="020B0604020202020204" pitchFamily="34" charset="0"/>
                        <a:buChar char="•"/>
                      </a:pPr>
                      <a:r>
                        <a:rPr lang="en-US" dirty="0"/>
                        <a:t>2 Existing Condition Questions</a:t>
                      </a:r>
                    </a:p>
                    <a:p>
                      <a:pPr marL="285750" indent="-285750">
                        <a:buFont typeface="Arial" panose="020B0604020202020204" pitchFamily="34" charset="0"/>
                        <a:buChar char="•"/>
                      </a:pPr>
                      <a:r>
                        <a:rPr lang="en-US" dirty="0"/>
                        <a:t>Practices</a:t>
                      </a:r>
                    </a:p>
                  </a:txBody>
                  <a:tcPr/>
                </a:tc>
                <a:extLst>
                  <a:ext uri="{0D108BD9-81ED-4DB2-BD59-A6C34878D82A}">
                    <a16:rowId xmlns:a16="http://schemas.microsoft.com/office/drawing/2014/main" val="673924767"/>
                  </a:ext>
                </a:extLst>
              </a:tr>
            </a:tbl>
          </a:graphicData>
        </a:graphic>
      </p:graphicFrame>
    </p:spTree>
    <p:extLst>
      <p:ext uri="{BB962C8B-B14F-4D97-AF65-F5344CB8AC3E}">
        <p14:creationId xmlns:p14="http://schemas.microsoft.com/office/powerpoint/2010/main" val="1365380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AF40-1A09-4976-B41E-100D7B988176}"/>
              </a:ext>
            </a:extLst>
          </p:cNvPr>
          <p:cNvSpPr>
            <a:spLocks noGrp="1"/>
          </p:cNvSpPr>
          <p:nvPr>
            <p:ph type="title"/>
          </p:nvPr>
        </p:nvSpPr>
        <p:spPr/>
        <p:txBody>
          <a:bodyPr/>
          <a:lstStyle/>
          <a:p>
            <a:r>
              <a:rPr lang="en-US" dirty="0"/>
              <a:t>Threshold: Plant P &amp; H</a:t>
            </a:r>
          </a:p>
        </p:txBody>
      </p:sp>
      <p:sp>
        <p:nvSpPr>
          <p:cNvPr id="4" name="Slide Number Placeholder 3">
            <a:extLst>
              <a:ext uri="{FF2B5EF4-FFF2-40B4-BE49-F238E27FC236}">
                <a16:creationId xmlns:a16="http://schemas.microsoft.com/office/drawing/2014/main" id="{D8BF4D3E-2EC2-48D6-884A-53E7E52D5CE1}"/>
              </a:ext>
            </a:extLst>
          </p:cNvPr>
          <p:cNvSpPr>
            <a:spLocks noGrp="1"/>
          </p:cNvSpPr>
          <p:nvPr>
            <p:ph type="sldNum" sz="quarter" idx="12"/>
          </p:nvPr>
        </p:nvSpPr>
        <p:spPr/>
        <p:txBody>
          <a:bodyPr/>
          <a:lstStyle/>
          <a:p>
            <a:fld id="{4219272A-714B-4394-91B3-C883D28F4F8C}" type="slidenum">
              <a:rPr lang="en-US" smtClean="0"/>
              <a:t>58</a:t>
            </a:fld>
            <a:endParaRPr lang="en-US" dirty="0"/>
          </a:p>
        </p:txBody>
      </p:sp>
      <p:sp>
        <p:nvSpPr>
          <p:cNvPr id="16" name="TextBox 15">
            <a:extLst>
              <a:ext uri="{FF2B5EF4-FFF2-40B4-BE49-F238E27FC236}">
                <a16:creationId xmlns:a16="http://schemas.microsoft.com/office/drawing/2014/main" id="{4F1FB3AD-CBC6-4193-8D53-ADABF219F291}"/>
              </a:ext>
            </a:extLst>
          </p:cNvPr>
          <p:cNvSpPr txBox="1"/>
          <p:nvPr/>
        </p:nvSpPr>
        <p:spPr>
          <a:xfrm>
            <a:off x="457200" y="2738735"/>
            <a:ext cx="2133599" cy="369332"/>
          </a:xfrm>
          <a:prstGeom prst="rect">
            <a:avLst/>
          </a:prstGeom>
          <a:noFill/>
        </p:spPr>
        <p:txBody>
          <a:bodyPr wrap="square" rtlCol="0">
            <a:spAutoFit/>
          </a:bodyPr>
          <a:lstStyle/>
          <a:p>
            <a:r>
              <a:rPr lang="en-US" dirty="0"/>
              <a:t>Set threshold at 50</a:t>
            </a:r>
          </a:p>
        </p:txBody>
      </p:sp>
      <p:sp>
        <p:nvSpPr>
          <p:cNvPr id="22" name="Rectangle 21">
            <a:extLst>
              <a:ext uri="{FF2B5EF4-FFF2-40B4-BE49-F238E27FC236}">
                <a16:creationId xmlns:a16="http://schemas.microsoft.com/office/drawing/2014/main" id="{DE24575E-A84E-417A-88D8-14DF513C1974}"/>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5AB8D3-8B7F-4AAF-9BF1-2AFB242F9EED}"/>
              </a:ext>
            </a:extLst>
          </p:cNvPr>
          <p:cNvSpPr txBox="1"/>
          <p:nvPr/>
        </p:nvSpPr>
        <p:spPr>
          <a:xfrm>
            <a:off x="1353608" y="5647023"/>
            <a:ext cx="2916183" cy="369332"/>
          </a:xfrm>
          <a:prstGeom prst="rect">
            <a:avLst/>
          </a:prstGeom>
          <a:noFill/>
        </p:spPr>
        <p:txBody>
          <a:bodyPr wrap="none" rtlCol="0">
            <a:spAutoFit/>
          </a:bodyPr>
          <a:lstStyle/>
          <a:p>
            <a:r>
              <a:rPr lang="en-US" dirty="0"/>
              <a:t>Plant Productivity &amp; Health</a:t>
            </a:r>
          </a:p>
        </p:txBody>
      </p:sp>
      <p:cxnSp>
        <p:nvCxnSpPr>
          <p:cNvPr id="25" name="Straight Connector 24">
            <a:extLst>
              <a:ext uri="{FF2B5EF4-FFF2-40B4-BE49-F238E27FC236}">
                <a16:creationId xmlns:a16="http://schemas.microsoft.com/office/drawing/2014/main" id="{786455F2-5F5B-47EC-AB80-2CCDF3EF9736}"/>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F3901BF-7E46-4F4E-A304-AE8D5E82815A}"/>
              </a:ext>
            </a:extLst>
          </p:cNvPr>
          <p:cNvCxnSpPr>
            <a:cxnSpLocks/>
          </p:cNvCxnSpPr>
          <p:nvPr/>
        </p:nvCxnSpPr>
        <p:spPr>
          <a:xfrm>
            <a:off x="2362200" y="3200400"/>
            <a:ext cx="2133599" cy="2261957"/>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819C1CF5-6D68-45B9-82F8-4DA7FD1C9EB7}"/>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50</a:t>
            </a:r>
          </a:p>
        </p:txBody>
      </p:sp>
      <p:sp>
        <p:nvSpPr>
          <p:cNvPr id="21" name="Oval 20">
            <a:extLst>
              <a:ext uri="{FF2B5EF4-FFF2-40B4-BE49-F238E27FC236}">
                <a16:creationId xmlns:a16="http://schemas.microsoft.com/office/drawing/2014/main" id="{17FDE9BD-24F1-4010-B50E-9CB96A6C1153}"/>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Tree>
    <p:extLst>
      <p:ext uri="{BB962C8B-B14F-4D97-AF65-F5344CB8AC3E}">
        <p14:creationId xmlns:p14="http://schemas.microsoft.com/office/powerpoint/2010/main" val="3406562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04B2-34A7-4C12-AF4D-5C44ACDD65B2}"/>
              </a:ext>
            </a:extLst>
          </p:cNvPr>
          <p:cNvSpPr>
            <a:spLocks noGrp="1"/>
          </p:cNvSpPr>
          <p:nvPr>
            <p:ph type="title"/>
          </p:nvPr>
        </p:nvSpPr>
        <p:spPr/>
        <p:txBody>
          <a:bodyPr>
            <a:normAutofit/>
          </a:bodyPr>
          <a:lstStyle/>
          <a:p>
            <a:r>
              <a:rPr lang="en-US" dirty="0"/>
              <a:t>Existing Condition: Plant P &amp; H</a:t>
            </a:r>
          </a:p>
        </p:txBody>
      </p:sp>
      <p:sp>
        <p:nvSpPr>
          <p:cNvPr id="3" name="Content Placeholder 2">
            <a:extLst>
              <a:ext uri="{FF2B5EF4-FFF2-40B4-BE49-F238E27FC236}">
                <a16:creationId xmlns:a16="http://schemas.microsoft.com/office/drawing/2014/main" id="{0E5A8B69-3BD0-49DF-9A5D-0998B5A1B217}"/>
              </a:ext>
            </a:extLst>
          </p:cNvPr>
          <p:cNvSpPr>
            <a:spLocks noGrp="1"/>
          </p:cNvSpPr>
          <p:nvPr>
            <p:ph idx="1"/>
          </p:nvPr>
        </p:nvSpPr>
        <p:spPr>
          <a:xfrm>
            <a:off x="261814" y="1600200"/>
            <a:ext cx="2133601" cy="508655"/>
          </a:xfrm>
        </p:spPr>
        <p:txBody>
          <a:bodyPr/>
          <a:lstStyle/>
          <a:p>
            <a:r>
              <a:rPr lang="en-US" dirty="0"/>
              <a:t>Plant Vigor</a:t>
            </a:r>
          </a:p>
        </p:txBody>
      </p:sp>
      <p:sp>
        <p:nvSpPr>
          <p:cNvPr id="4" name="Slide Number Placeholder 3">
            <a:extLst>
              <a:ext uri="{FF2B5EF4-FFF2-40B4-BE49-F238E27FC236}">
                <a16:creationId xmlns:a16="http://schemas.microsoft.com/office/drawing/2014/main" id="{AD7FD917-D49E-4577-B9CD-5D3C59BDB470}"/>
              </a:ext>
            </a:extLst>
          </p:cNvPr>
          <p:cNvSpPr>
            <a:spLocks noGrp="1"/>
          </p:cNvSpPr>
          <p:nvPr>
            <p:ph type="sldNum" sz="quarter" idx="12"/>
          </p:nvPr>
        </p:nvSpPr>
        <p:spPr/>
        <p:txBody>
          <a:bodyPr/>
          <a:lstStyle/>
          <a:p>
            <a:fld id="{4219272A-714B-4394-91B3-C883D28F4F8C}" type="slidenum">
              <a:rPr lang="en-US" smtClean="0"/>
              <a:t>59</a:t>
            </a:fld>
            <a:endParaRPr lang="en-US" dirty="0"/>
          </a:p>
        </p:txBody>
      </p:sp>
      <p:sp>
        <p:nvSpPr>
          <p:cNvPr id="5" name="Rectangle 4">
            <a:extLst>
              <a:ext uri="{FF2B5EF4-FFF2-40B4-BE49-F238E27FC236}">
                <a16:creationId xmlns:a16="http://schemas.microsoft.com/office/drawing/2014/main" id="{1544B26A-1369-4055-9A0F-987EAEAEEC89}"/>
              </a:ext>
            </a:extLst>
          </p:cNvPr>
          <p:cNvSpPr/>
          <p:nvPr/>
        </p:nvSpPr>
        <p:spPr>
          <a:xfrm>
            <a:off x="3200400" y="1676400"/>
            <a:ext cx="3048000"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Moderate</a:t>
            </a:r>
          </a:p>
        </p:txBody>
      </p:sp>
      <p:sp>
        <p:nvSpPr>
          <p:cNvPr id="6" name="TextBox 5">
            <a:extLst>
              <a:ext uri="{FF2B5EF4-FFF2-40B4-BE49-F238E27FC236}">
                <a16:creationId xmlns:a16="http://schemas.microsoft.com/office/drawing/2014/main" id="{A378E518-8609-4B8B-BD7B-1DD72C3B67E5}"/>
              </a:ext>
            </a:extLst>
          </p:cNvPr>
          <p:cNvSpPr txBox="1"/>
          <p:nvPr/>
        </p:nvSpPr>
        <p:spPr>
          <a:xfrm>
            <a:off x="3200400" y="2108855"/>
            <a:ext cx="3048000" cy="1477328"/>
          </a:xfrm>
          <a:prstGeom prst="rect">
            <a:avLst/>
          </a:prstGeom>
          <a:solidFill>
            <a:schemeClr val="bg1">
              <a:lumMod val="85000"/>
            </a:schemeClr>
          </a:solidFill>
        </p:spPr>
        <p:txBody>
          <a:bodyPr wrap="square" rtlCol="0">
            <a:spAutoFit/>
          </a:bodyPr>
          <a:lstStyle/>
          <a:p>
            <a:r>
              <a:rPr lang="en-US" dirty="0"/>
              <a:t>None to Slight</a:t>
            </a:r>
          </a:p>
          <a:p>
            <a:r>
              <a:rPr lang="en-US" dirty="0"/>
              <a:t>Slight to Moderate</a:t>
            </a:r>
          </a:p>
          <a:p>
            <a:r>
              <a:rPr lang="en-US" dirty="0"/>
              <a:t>Moderate</a:t>
            </a:r>
          </a:p>
          <a:p>
            <a:r>
              <a:rPr lang="en-US" dirty="0"/>
              <a:t>Moderate to Extreme</a:t>
            </a:r>
          </a:p>
          <a:p>
            <a:r>
              <a:rPr lang="en-US" dirty="0"/>
              <a:t>Extreme to Total</a:t>
            </a:r>
          </a:p>
        </p:txBody>
      </p:sp>
      <p:sp>
        <p:nvSpPr>
          <p:cNvPr id="7" name="TextBox 6">
            <a:extLst>
              <a:ext uri="{FF2B5EF4-FFF2-40B4-BE49-F238E27FC236}">
                <a16:creationId xmlns:a16="http://schemas.microsoft.com/office/drawing/2014/main" id="{9E08857B-1078-45CB-A4AE-A6C4DEEA7FD7}"/>
              </a:ext>
            </a:extLst>
          </p:cNvPr>
          <p:cNvSpPr txBox="1"/>
          <p:nvPr/>
        </p:nvSpPr>
        <p:spPr>
          <a:xfrm>
            <a:off x="6861535" y="2087676"/>
            <a:ext cx="2022231" cy="2308324"/>
          </a:xfrm>
          <a:prstGeom prst="rect">
            <a:avLst/>
          </a:prstGeom>
          <a:noFill/>
        </p:spPr>
        <p:txBody>
          <a:bodyPr wrap="square" rtlCol="0">
            <a:spAutoFit/>
          </a:bodyPr>
          <a:lstStyle/>
          <a:p>
            <a:r>
              <a:rPr lang="en-US" dirty="0"/>
              <a:t>Existing Condition Question Triggered.  May have already been triggered and answered by another resource concern</a:t>
            </a:r>
          </a:p>
        </p:txBody>
      </p:sp>
      <p:sp>
        <p:nvSpPr>
          <p:cNvPr id="8" name="Slide Number Placeholder 3">
            <a:extLst>
              <a:ext uri="{FF2B5EF4-FFF2-40B4-BE49-F238E27FC236}">
                <a16:creationId xmlns:a16="http://schemas.microsoft.com/office/drawing/2014/main" id="{66E3FEA3-52C9-462A-9038-987F81BDAC76}"/>
              </a:ext>
            </a:extLst>
          </p:cNvPr>
          <p:cNvSpPr txBox="1">
            <a:spLocks/>
          </p:cNvSpPr>
          <p:nvPr/>
        </p:nvSpPr>
        <p:spPr>
          <a:xfrm>
            <a:off x="691661" y="6285524"/>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9272A-714B-4394-91B3-C883D28F4F8C}" type="slidenum">
              <a:rPr lang="en-US" smtClean="0"/>
              <a:pPr/>
              <a:t>59</a:t>
            </a:fld>
            <a:endParaRPr lang="en-US" dirty="0"/>
          </a:p>
        </p:txBody>
      </p:sp>
      <p:sp>
        <p:nvSpPr>
          <p:cNvPr id="9" name="Rectangle 8">
            <a:extLst>
              <a:ext uri="{FF2B5EF4-FFF2-40B4-BE49-F238E27FC236}">
                <a16:creationId xmlns:a16="http://schemas.microsoft.com/office/drawing/2014/main" id="{22A19661-298B-443A-9D1B-89931E64868E}"/>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B3112E-CD43-45EC-A7C8-E2BB4BAC1BE7}"/>
              </a:ext>
            </a:extLst>
          </p:cNvPr>
          <p:cNvSpPr txBox="1"/>
          <p:nvPr/>
        </p:nvSpPr>
        <p:spPr>
          <a:xfrm>
            <a:off x="1353608" y="5647023"/>
            <a:ext cx="2916183" cy="369332"/>
          </a:xfrm>
          <a:prstGeom prst="rect">
            <a:avLst/>
          </a:prstGeom>
          <a:noFill/>
        </p:spPr>
        <p:txBody>
          <a:bodyPr wrap="none" rtlCol="0">
            <a:spAutoFit/>
          </a:bodyPr>
          <a:lstStyle/>
          <a:p>
            <a:r>
              <a:rPr lang="en-US" dirty="0"/>
              <a:t>Plant Productivity &amp; Health</a:t>
            </a:r>
          </a:p>
        </p:txBody>
      </p:sp>
      <p:cxnSp>
        <p:nvCxnSpPr>
          <p:cNvPr id="11" name="Straight Connector 10">
            <a:extLst>
              <a:ext uri="{FF2B5EF4-FFF2-40B4-BE49-F238E27FC236}">
                <a16:creationId xmlns:a16="http://schemas.microsoft.com/office/drawing/2014/main" id="{784703E9-ACBC-4912-8B0F-385DA507D1B0}"/>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F01DD86-D9AA-4169-AB92-1B5B4759F386}"/>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50</a:t>
            </a:r>
          </a:p>
        </p:txBody>
      </p:sp>
      <p:sp>
        <p:nvSpPr>
          <p:cNvPr id="13" name="TextBox 12">
            <a:extLst>
              <a:ext uri="{FF2B5EF4-FFF2-40B4-BE49-F238E27FC236}">
                <a16:creationId xmlns:a16="http://schemas.microsoft.com/office/drawing/2014/main" id="{C7BA52CB-6D7D-4953-A9F7-8939E8EDBA75}"/>
              </a:ext>
            </a:extLst>
          </p:cNvPr>
          <p:cNvSpPr txBox="1"/>
          <p:nvPr/>
        </p:nvSpPr>
        <p:spPr>
          <a:xfrm>
            <a:off x="6248400" y="1715229"/>
            <a:ext cx="441146" cy="2154436"/>
          </a:xfrm>
          <a:prstGeom prst="rect">
            <a:avLst/>
          </a:prstGeom>
          <a:noFill/>
        </p:spPr>
        <p:txBody>
          <a:bodyPr wrap="none" rtlCol="0">
            <a:spAutoFit/>
          </a:bodyPr>
          <a:lstStyle/>
          <a:p>
            <a:r>
              <a:rPr lang="en-US" b="1" dirty="0"/>
              <a:t>20</a:t>
            </a:r>
          </a:p>
          <a:p>
            <a:endParaRPr lang="en-US" sz="800" dirty="0"/>
          </a:p>
          <a:p>
            <a:r>
              <a:rPr lang="en-US" dirty="0"/>
              <a:t>0</a:t>
            </a:r>
          </a:p>
          <a:p>
            <a:r>
              <a:rPr lang="en-US" dirty="0"/>
              <a:t>10</a:t>
            </a:r>
          </a:p>
          <a:p>
            <a:r>
              <a:rPr lang="en-US" dirty="0"/>
              <a:t>20</a:t>
            </a:r>
          </a:p>
          <a:p>
            <a:r>
              <a:rPr lang="en-US" dirty="0"/>
              <a:t>40</a:t>
            </a:r>
          </a:p>
          <a:p>
            <a:r>
              <a:rPr lang="en-US" dirty="0"/>
              <a:t>60</a:t>
            </a:r>
          </a:p>
          <a:p>
            <a:endParaRPr lang="en-US" dirty="0"/>
          </a:p>
        </p:txBody>
      </p:sp>
      <p:sp>
        <p:nvSpPr>
          <p:cNvPr id="14" name="Rectangle 13">
            <a:extLst>
              <a:ext uri="{FF2B5EF4-FFF2-40B4-BE49-F238E27FC236}">
                <a16:creationId xmlns:a16="http://schemas.microsoft.com/office/drawing/2014/main" id="{6A2270DF-4C32-4E3F-8856-F64E6AE4867D}"/>
              </a:ext>
            </a:extLst>
          </p:cNvPr>
          <p:cNvSpPr/>
          <p:nvPr/>
        </p:nvSpPr>
        <p:spPr>
          <a:xfrm>
            <a:off x="1371600" y="6016355"/>
            <a:ext cx="1905000" cy="502649"/>
          </a:xfrm>
          <a:prstGeom prst="rect">
            <a:avLst/>
          </a:prstGeom>
          <a:gradFill>
            <a:gsLst>
              <a:gs pos="0">
                <a:schemeClr val="bg2">
                  <a:lumMod val="50000"/>
                </a:schemeClr>
              </a:gs>
              <a:gs pos="100000">
                <a:schemeClr val="bg2">
                  <a:lumMod val="25000"/>
                </a:schemeClr>
              </a:gs>
            </a:gsLs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E6C93B-93D8-438D-8192-853DAC4D92E7}"/>
              </a:ext>
            </a:extLst>
          </p:cNvPr>
          <p:cNvSpPr/>
          <p:nvPr/>
        </p:nvSpPr>
        <p:spPr>
          <a:xfrm>
            <a:off x="3203575" y="2696796"/>
            <a:ext cx="3485971" cy="28887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BAF31427-DC30-42D5-8805-30AB7EC50D5C}"/>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18" name="Rectangle 17">
            <a:extLst>
              <a:ext uri="{FF2B5EF4-FFF2-40B4-BE49-F238E27FC236}">
                <a16:creationId xmlns:a16="http://schemas.microsoft.com/office/drawing/2014/main" id="{9FFAB983-577B-4066-AC1F-8A199C0C83EF}"/>
              </a:ext>
            </a:extLst>
          </p:cNvPr>
          <p:cNvSpPr/>
          <p:nvPr/>
        </p:nvSpPr>
        <p:spPr>
          <a:xfrm>
            <a:off x="3182899" y="3602708"/>
            <a:ext cx="3048000" cy="381000"/>
          </a:xfrm>
          <a:prstGeom prst="rect">
            <a:avLst/>
          </a:prstGeom>
          <a:gradFill>
            <a:gsLst>
              <a:gs pos="0">
                <a:schemeClr val="bg1">
                  <a:lumMod val="7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Moderate</a:t>
            </a:r>
          </a:p>
        </p:txBody>
      </p:sp>
      <p:sp>
        <p:nvSpPr>
          <p:cNvPr id="19" name="TextBox 18">
            <a:extLst>
              <a:ext uri="{FF2B5EF4-FFF2-40B4-BE49-F238E27FC236}">
                <a16:creationId xmlns:a16="http://schemas.microsoft.com/office/drawing/2014/main" id="{E81879BE-70C9-40A6-9074-153A3530E417}"/>
              </a:ext>
            </a:extLst>
          </p:cNvPr>
          <p:cNvSpPr txBox="1"/>
          <p:nvPr/>
        </p:nvSpPr>
        <p:spPr>
          <a:xfrm>
            <a:off x="3182899" y="4035163"/>
            <a:ext cx="3048000" cy="1477328"/>
          </a:xfrm>
          <a:prstGeom prst="rect">
            <a:avLst/>
          </a:prstGeom>
          <a:solidFill>
            <a:schemeClr val="bg1">
              <a:lumMod val="85000"/>
            </a:schemeClr>
          </a:solidFill>
        </p:spPr>
        <p:txBody>
          <a:bodyPr wrap="square" rtlCol="0">
            <a:spAutoFit/>
          </a:bodyPr>
          <a:lstStyle/>
          <a:p>
            <a:r>
              <a:rPr lang="en-US" dirty="0"/>
              <a:t>None to Slight</a:t>
            </a:r>
          </a:p>
          <a:p>
            <a:r>
              <a:rPr lang="en-US" dirty="0"/>
              <a:t>Slight to Moderate</a:t>
            </a:r>
          </a:p>
          <a:p>
            <a:r>
              <a:rPr lang="en-US" dirty="0"/>
              <a:t>Moderate</a:t>
            </a:r>
          </a:p>
          <a:p>
            <a:r>
              <a:rPr lang="en-US" dirty="0"/>
              <a:t>Moderate to Extreme</a:t>
            </a:r>
          </a:p>
          <a:p>
            <a:r>
              <a:rPr lang="en-US" dirty="0"/>
              <a:t>Extreme to Total</a:t>
            </a:r>
          </a:p>
        </p:txBody>
      </p:sp>
      <p:sp>
        <p:nvSpPr>
          <p:cNvPr id="21" name="TextBox 20">
            <a:extLst>
              <a:ext uri="{FF2B5EF4-FFF2-40B4-BE49-F238E27FC236}">
                <a16:creationId xmlns:a16="http://schemas.microsoft.com/office/drawing/2014/main" id="{A8965AB2-79A4-4173-9302-5C7AA9109FB4}"/>
              </a:ext>
            </a:extLst>
          </p:cNvPr>
          <p:cNvSpPr txBox="1"/>
          <p:nvPr/>
        </p:nvSpPr>
        <p:spPr>
          <a:xfrm>
            <a:off x="6230899" y="3641537"/>
            <a:ext cx="441146" cy="2154436"/>
          </a:xfrm>
          <a:prstGeom prst="rect">
            <a:avLst/>
          </a:prstGeom>
          <a:noFill/>
        </p:spPr>
        <p:txBody>
          <a:bodyPr wrap="none" rtlCol="0">
            <a:spAutoFit/>
          </a:bodyPr>
          <a:lstStyle/>
          <a:p>
            <a:r>
              <a:rPr lang="en-US" b="1" dirty="0"/>
              <a:t>20</a:t>
            </a:r>
          </a:p>
          <a:p>
            <a:endParaRPr lang="en-US" sz="800" dirty="0"/>
          </a:p>
          <a:p>
            <a:r>
              <a:rPr lang="en-US" dirty="0"/>
              <a:t>0</a:t>
            </a:r>
          </a:p>
          <a:p>
            <a:r>
              <a:rPr lang="en-US" dirty="0"/>
              <a:t>10</a:t>
            </a:r>
          </a:p>
          <a:p>
            <a:r>
              <a:rPr lang="en-US" dirty="0"/>
              <a:t>20</a:t>
            </a:r>
          </a:p>
          <a:p>
            <a:r>
              <a:rPr lang="en-US" dirty="0"/>
              <a:t>40</a:t>
            </a:r>
          </a:p>
          <a:p>
            <a:r>
              <a:rPr lang="en-US" dirty="0"/>
              <a:t>60</a:t>
            </a:r>
          </a:p>
          <a:p>
            <a:endParaRPr lang="en-US" dirty="0"/>
          </a:p>
        </p:txBody>
      </p:sp>
      <p:sp>
        <p:nvSpPr>
          <p:cNvPr id="22" name="Rectangle 21">
            <a:extLst>
              <a:ext uri="{FF2B5EF4-FFF2-40B4-BE49-F238E27FC236}">
                <a16:creationId xmlns:a16="http://schemas.microsoft.com/office/drawing/2014/main" id="{8F04A2F2-87E2-4660-9E76-178ED066B39A}"/>
              </a:ext>
            </a:extLst>
          </p:cNvPr>
          <p:cNvSpPr/>
          <p:nvPr/>
        </p:nvSpPr>
        <p:spPr>
          <a:xfrm>
            <a:off x="3175865" y="4337755"/>
            <a:ext cx="3485971" cy="30182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D8F0A3A-56E3-4C93-8027-3F681B8C9B3F}"/>
              </a:ext>
            </a:extLst>
          </p:cNvPr>
          <p:cNvCxnSpPr>
            <a:cxnSpLocks/>
          </p:cNvCxnSpPr>
          <p:nvPr/>
        </p:nvCxnSpPr>
        <p:spPr>
          <a:xfrm flipH="1">
            <a:off x="2603905" y="4607409"/>
            <a:ext cx="3715618" cy="1663886"/>
          </a:xfrm>
          <a:prstGeom prst="straightConnector1">
            <a:avLst/>
          </a:prstGeom>
          <a:ln>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Content Placeholder 2">
            <a:extLst>
              <a:ext uri="{FF2B5EF4-FFF2-40B4-BE49-F238E27FC236}">
                <a16:creationId xmlns:a16="http://schemas.microsoft.com/office/drawing/2014/main" id="{AD3D68BE-EF6F-44FC-9904-2723AA58840D}"/>
              </a:ext>
            </a:extLst>
          </p:cNvPr>
          <p:cNvSpPr txBox="1">
            <a:spLocks/>
          </p:cNvSpPr>
          <p:nvPr/>
        </p:nvSpPr>
        <p:spPr>
          <a:xfrm>
            <a:off x="260234" y="3615337"/>
            <a:ext cx="2652868" cy="508655"/>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Plant Productivity</a:t>
            </a:r>
          </a:p>
        </p:txBody>
      </p:sp>
      <p:cxnSp>
        <p:nvCxnSpPr>
          <p:cNvPr id="25" name="Straight Arrow Connector 24">
            <a:extLst>
              <a:ext uri="{FF2B5EF4-FFF2-40B4-BE49-F238E27FC236}">
                <a16:creationId xmlns:a16="http://schemas.microsoft.com/office/drawing/2014/main" id="{27B496EB-1A72-4D9F-9792-FCAD0FE402FC}"/>
              </a:ext>
            </a:extLst>
          </p:cNvPr>
          <p:cNvCxnSpPr>
            <a:cxnSpLocks/>
          </p:cNvCxnSpPr>
          <p:nvPr/>
        </p:nvCxnSpPr>
        <p:spPr>
          <a:xfrm flipH="1">
            <a:off x="2464099" y="2998542"/>
            <a:ext cx="3855424" cy="3242627"/>
          </a:xfrm>
          <a:prstGeom prst="straightConnector1">
            <a:avLst/>
          </a:prstGeom>
          <a:ln>
            <a:solidFill>
              <a:schemeClr val="bg2">
                <a:lumMod val="2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400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14A3-2E8D-41D3-BBC6-14F48A964B6C}"/>
              </a:ext>
            </a:extLst>
          </p:cNvPr>
          <p:cNvSpPr>
            <a:spLocks noGrp="1"/>
          </p:cNvSpPr>
          <p:nvPr>
            <p:ph type="title"/>
          </p:nvPr>
        </p:nvSpPr>
        <p:spPr/>
        <p:txBody>
          <a:bodyPr/>
          <a:lstStyle/>
          <a:p>
            <a:r>
              <a:rPr lang="en-US" dirty="0"/>
              <a:t>CART Assessment</a:t>
            </a:r>
          </a:p>
        </p:txBody>
      </p:sp>
      <p:sp>
        <p:nvSpPr>
          <p:cNvPr id="4" name="Slide Number Placeholder 3">
            <a:extLst>
              <a:ext uri="{FF2B5EF4-FFF2-40B4-BE49-F238E27FC236}">
                <a16:creationId xmlns:a16="http://schemas.microsoft.com/office/drawing/2014/main" id="{D850AABA-D765-44D0-A64A-88D158DDB261}"/>
              </a:ext>
            </a:extLst>
          </p:cNvPr>
          <p:cNvSpPr>
            <a:spLocks noGrp="1"/>
          </p:cNvSpPr>
          <p:nvPr>
            <p:ph type="sldNum" sz="quarter" idx="12"/>
          </p:nvPr>
        </p:nvSpPr>
        <p:spPr/>
        <p:txBody>
          <a:bodyPr/>
          <a:lstStyle/>
          <a:p>
            <a:fld id="{4219272A-714B-4394-91B3-C883D28F4F8C}" type="slidenum">
              <a:rPr lang="en-US" smtClean="0"/>
              <a:t>6</a:t>
            </a:fld>
            <a:endParaRPr lang="en-US" dirty="0"/>
          </a:p>
        </p:txBody>
      </p:sp>
      <p:graphicFrame>
        <p:nvGraphicFramePr>
          <p:cNvPr id="5" name="Content Placeholder 3">
            <a:extLst>
              <a:ext uri="{FF2B5EF4-FFF2-40B4-BE49-F238E27FC236}">
                <a16:creationId xmlns:a16="http://schemas.microsoft.com/office/drawing/2014/main" id="{3192D05A-6977-4787-B0DF-B01CFB53DAA5}"/>
              </a:ext>
            </a:extLst>
          </p:cNvPr>
          <p:cNvGraphicFramePr>
            <a:graphicFrameLocks noGrp="1" noChangeAspect="1"/>
          </p:cNvGraphicFramePr>
          <p:nvPr>
            <p:ph idx="1"/>
            <p:extLst>
              <p:ext uri="{D42A27DB-BD31-4B8C-83A1-F6EECF244321}">
                <p14:modId xmlns:p14="http://schemas.microsoft.com/office/powerpoint/2010/main" val="2799481424"/>
              </p:ext>
            </p:extLst>
          </p:nvPr>
        </p:nvGraphicFramePr>
        <p:xfrm>
          <a:off x="732812" y="1409879"/>
          <a:ext cx="7287604" cy="4976089"/>
        </p:xfrm>
        <a:graphic>
          <a:graphicData uri="http://schemas.openxmlformats.org/presentationml/2006/ole">
            <mc:AlternateContent xmlns:mc="http://schemas.openxmlformats.org/markup-compatibility/2006">
              <mc:Choice xmlns:v="urn:schemas-microsoft-com:vml" Requires="v">
                <p:oleObj spid="_x0000_s1078" name="Acrobat Document" r:id="rId3" imgW="10420004" imgH="7114679" progId="Acrobat.Document.2015">
                  <p:embed/>
                </p:oleObj>
              </mc:Choice>
              <mc:Fallback>
                <p:oleObj name="Acrobat Document" r:id="rId3" imgW="10420004" imgH="7114679" progId="Acrobat.Document.2015">
                  <p:embed/>
                  <p:pic>
                    <p:nvPicPr>
                      <p:cNvPr id="4" name="Content Placeholder 3">
                        <a:extLst>
                          <a:ext uri="{FF2B5EF4-FFF2-40B4-BE49-F238E27FC236}">
                            <a16:creationId xmlns:a16="http://schemas.microsoft.com/office/drawing/2014/main" id="{4E2633ED-4E12-42FB-84E7-B854F1338FE5}"/>
                          </a:ext>
                        </a:extLst>
                      </p:cNvPr>
                      <p:cNvPicPr/>
                      <p:nvPr/>
                    </p:nvPicPr>
                    <p:blipFill>
                      <a:blip r:embed="rId4"/>
                      <a:stretch>
                        <a:fillRect/>
                      </a:stretch>
                    </p:blipFill>
                    <p:spPr>
                      <a:xfrm>
                        <a:off x="732812" y="1409879"/>
                        <a:ext cx="7287604" cy="497608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B66BAA09-60C7-4F11-A006-57D4D183BFA5}"/>
              </a:ext>
            </a:extLst>
          </p:cNvPr>
          <p:cNvPicPr>
            <a:picLocks noChangeAspect="1"/>
          </p:cNvPicPr>
          <p:nvPr/>
        </p:nvPicPr>
        <p:blipFill>
          <a:blip r:embed="rId5"/>
          <a:stretch>
            <a:fillRect/>
          </a:stretch>
        </p:blipFill>
        <p:spPr>
          <a:xfrm>
            <a:off x="2514600" y="5784330"/>
            <a:ext cx="4114800" cy="1149870"/>
          </a:xfrm>
          <a:prstGeom prst="rect">
            <a:avLst/>
          </a:prstGeom>
        </p:spPr>
      </p:pic>
      <p:sp>
        <p:nvSpPr>
          <p:cNvPr id="7" name="Arrow: Down 6">
            <a:extLst>
              <a:ext uri="{FF2B5EF4-FFF2-40B4-BE49-F238E27FC236}">
                <a16:creationId xmlns:a16="http://schemas.microsoft.com/office/drawing/2014/main" id="{8E5D14EA-1FCC-4E72-A061-E2084B68DF36}"/>
              </a:ext>
            </a:extLst>
          </p:cNvPr>
          <p:cNvSpPr/>
          <p:nvPr/>
        </p:nvSpPr>
        <p:spPr>
          <a:xfrm>
            <a:off x="3886200" y="5784330"/>
            <a:ext cx="152400" cy="152399"/>
          </a:xfrm>
          <a:prstGeom prst="downArrow">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73" name="Picture 49" descr="image001">
            <a:extLst>
              <a:ext uri="{FF2B5EF4-FFF2-40B4-BE49-F238E27FC236}">
                <a16:creationId xmlns:a16="http://schemas.microsoft.com/office/drawing/2014/main" id="{F1BD8421-6F96-4F34-A5A0-E480733994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700358"/>
            <a:ext cx="1219200" cy="10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54F15D2-9B78-4774-9208-B3363E67B22A}"/>
              </a:ext>
            </a:extLst>
          </p:cNvPr>
          <p:cNvSpPr/>
          <p:nvPr/>
        </p:nvSpPr>
        <p:spPr>
          <a:xfrm>
            <a:off x="4724400" y="2700358"/>
            <a:ext cx="1219200" cy="106562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90092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04B2-34A7-4C12-AF4D-5C44ACDD65B2}"/>
              </a:ext>
            </a:extLst>
          </p:cNvPr>
          <p:cNvSpPr>
            <a:spLocks noGrp="1"/>
          </p:cNvSpPr>
          <p:nvPr>
            <p:ph type="title"/>
          </p:nvPr>
        </p:nvSpPr>
        <p:spPr/>
        <p:txBody>
          <a:bodyPr>
            <a:normAutofit/>
          </a:bodyPr>
          <a:lstStyle/>
          <a:p>
            <a:r>
              <a:rPr lang="en-US" dirty="0"/>
              <a:t>New Practices: Plant P &amp; H</a:t>
            </a:r>
          </a:p>
        </p:txBody>
      </p:sp>
      <p:sp>
        <p:nvSpPr>
          <p:cNvPr id="3" name="Content Placeholder 2">
            <a:extLst>
              <a:ext uri="{FF2B5EF4-FFF2-40B4-BE49-F238E27FC236}">
                <a16:creationId xmlns:a16="http://schemas.microsoft.com/office/drawing/2014/main" id="{0E5A8B69-3BD0-49DF-9A5D-0998B5A1B217}"/>
              </a:ext>
            </a:extLst>
          </p:cNvPr>
          <p:cNvSpPr>
            <a:spLocks noGrp="1"/>
          </p:cNvSpPr>
          <p:nvPr>
            <p:ph idx="1"/>
          </p:nvPr>
        </p:nvSpPr>
        <p:spPr/>
        <p:txBody>
          <a:bodyPr/>
          <a:lstStyle/>
          <a:p>
            <a:r>
              <a:rPr lang="en-US" dirty="0"/>
              <a:t>New Practices</a:t>
            </a:r>
          </a:p>
        </p:txBody>
      </p:sp>
      <p:sp>
        <p:nvSpPr>
          <p:cNvPr id="4" name="Slide Number Placeholder 3">
            <a:extLst>
              <a:ext uri="{FF2B5EF4-FFF2-40B4-BE49-F238E27FC236}">
                <a16:creationId xmlns:a16="http://schemas.microsoft.com/office/drawing/2014/main" id="{AD7FD917-D49E-4577-B9CD-5D3C59BDB470}"/>
              </a:ext>
            </a:extLst>
          </p:cNvPr>
          <p:cNvSpPr>
            <a:spLocks noGrp="1"/>
          </p:cNvSpPr>
          <p:nvPr>
            <p:ph type="sldNum" sz="quarter" idx="12"/>
          </p:nvPr>
        </p:nvSpPr>
        <p:spPr/>
        <p:txBody>
          <a:bodyPr/>
          <a:lstStyle/>
          <a:p>
            <a:fld id="{4219272A-714B-4394-91B3-C883D28F4F8C}" type="slidenum">
              <a:rPr lang="en-US" smtClean="0"/>
              <a:t>60</a:t>
            </a:fld>
            <a:endParaRPr lang="en-US" dirty="0"/>
          </a:p>
        </p:txBody>
      </p:sp>
      <p:sp>
        <p:nvSpPr>
          <p:cNvPr id="5" name="Rectangle 4">
            <a:extLst>
              <a:ext uri="{FF2B5EF4-FFF2-40B4-BE49-F238E27FC236}">
                <a16:creationId xmlns:a16="http://schemas.microsoft.com/office/drawing/2014/main" id="{1544B26A-1369-4055-9A0F-987EAEAEEC89}"/>
              </a:ext>
            </a:extLst>
          </p:cNvPr>
          <p:cNvSpPr/>
          <p:nvPr/>
        </p:nvSpPr>
        <p:spPr>
          <a:xfrm>
            <a:off x="3200400" y="1676400"/>
            <a:ext cx="2514600" cy="381000"/>
          </a:xfrm>
          <a:prstGeom prst="rect">
            <a:avLst/>
          </a:prstGeom>
          <a:solidFill>
            <a:schemeClr val="accent2">
              <a:lumMod val="20000"/>
              <a:lumOff val="8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Brush Management</a:t>
            </a:r>
          </a:p>
        </p:txBody>
      </p:sp>
      <p:sp>
        <p:nvSpPr>
          <p:cNvPr id="8" name="Slide Number Placeholder 3">
            <a:extLst>
              <a:ext uri="{FF2B5EF4-FFF2-40B4-BE49-F238E27FC236}">
                <a16:creationId xmlns:a16="http://schemas.microsoft.com/office/drawing/2014/main" id="{66E3FEA3-52C9-462A-9038-987F81BDAC76}"/>
              </a:ext>
            </a:extLst>
          </p:cNvPr>
          <p:cNvSpPr txBox="1">
            <a:spLocks/>
          </p:cNvSpPr>
          <p:nvPr/>
        </p:nvSpPr>
        <p:spPr>
          <a:xfrm>
            <a:off x="691661" y="6285524"/>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9272A-714B-4394-91B3-C883D28F4F8C}" type="slidenum">
              <a:rPr lang="en-US" smtClean="0"/>
              <a:pPr/>
              <a:t>60</a:t>
            </a:fld>
            <a:endParaRPr lang="en-US" dirty="0"/>
          </a:p>
        </p:txBody>
      </p:sp>
      <p:sp>
        <p:nvSpPr>
          <p:cNvPr id="9" name="Rectangle 8">
            <a:extLst>
              <a:ext uri="{FF2B5EF4-FFF2-40B4-BE49-F238E27FC236}">
                <a16:creationId xmlns:a16="http://schemas.microsoft.com/office/drawing/2014/main" id="{22A19661-298B-443A-9D1B-89931E64868E}"/>
              </a:ext>
            </a:extLst>
          </p:cNvPr>
          <p:cNvSpPr/>
          <p:nvPr/>
        </p:nvSpPr>
        <p:spPr>
          <a:xfrm>
            <a:off x="1371600" y="6030584"/>
            <a:ext cx="6400800" cy="48842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B3112E-CD43-45EC-A7C8-E2BB4BAC1BE7}"/>
              </a:ext>
            </a:extLst>
          </p:cNvPr>
          <p:cNvSpPr txBox="1"/>
          <p:nvPr/>
        </p:nvSpPr>
        <p:spPr>
          <a:xfrm>
            <a:off x="1353608" y="5647023"/>
            <a:ext cx="2916183" cy="369332"/>
          </a:xfrm>
          <a:prstGeom prst="rect">
            <a:avLst/>
          </a:prstGeom>
          <a:noFill/>
        </p:spPr>
        <p:txBody>
          <a:bodyPr wrap="none" rtlCol="0">
            <a:spAutoFit/>
          </a:bodyPr>
          <a:lstStyle/>
          <a:p>
            <a:r>
              <a:rPr lang="en-US" dirty="0"/>
              <a:t>Plant Productivity &amp; Health</a:t>
            </a:r>
          </a:p>
        </p:txBody>
      </p:sp>
      <p:cxnSp>
        <p:nvCxnSpPr>
          <p:cNvPr id="11" name="Straight Connector 10">
            <a:extLst>
              <a:ext uri="{FF2B5EF4-FFF2-40B4-BE49-F238E27FC236}">
                <a16:creationId xmlns:a16="http://schemas.microsoft.com/office/drawing/2014/main" id="{784703E9-ACBC-4912-8B0F-385DA507D1B0}"/>
              </a:ext>
            </a:extLst>
          </p:cNvPr>
          <p:cNvCxnSpPr/>
          <p:nvPr/>
        </p:nvCxnSpPr>
        <p:spPr>
          <a:xfrm>
            <a:off x="4572000" y="5831689"/>
            <a:ext cx="0" cy="818960"/>
          </a:xfrm>
          <a:prstGeom prst="line">
            <a:avLst/>
          </a:prstGeom>
          <a:ln w="31750">
            <a:solidFill>
              <a:srgbClr val="0070C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F01DD86-D9AA-4169-AB92-1B5B4759F386}"/>
              </a:ext>
            </a:extLst>
          </p:cNvPr>
          <p:cNvSpPr txBox="1"/>
          <p:nvPr/>
        </p:nvSpPr>
        <p:spPr>
          <a:xfrm>
            <a:off x="4351427" y="5462357"/>
            <a:ext cx="441146" cy="369332"/>
          </a:xfrm>
          <a:prstGeom prst="rect">
            <a:avLst/>
          </a:prstGeom>
          <a:noFill/>
        </p:spPr>
        <p:txBody>
          <a:bodyPr wrap="none" rtlCol="0">
            <a:spAutoFit/>
          </a:bodyPr>
          <a:lstStyle/>
          <a:p>
            <a:r>
              <a:rPr lang="en-US" b="1" dirty="0">
                <a:solidFill>
                  <a:srgbClr val="0070C0"/>
                </a:solidFill>
              </a:rPr>
              <a:t>50</a:t>
            </a:r>
          </a:p>
        </p:txBody>
      </p:sp>
      <p:sp>
        <p:nvSpPr>
          <p:cNvPr id="13" name="TextBox 12">
            <a:extLst>
              <a:ext uri="{FF2B5EF4-FFF2-40B4-BE49-F238E27FC236}">
                <a16:creationId xmlns:a16="http://schemas.microsoft.com/office/drawing/2014/main" id="{C7BA52CB-6D7D-4953-A9F7-8939E8EDBA75}"/>
              </a:ext>
            </a:extLst>
          </p:cNvPr>
          <p:cNvSpPr txBox="1"/>
          <p:nvPr/>
        </p:nvSpPr>
        <p:spPr>
          <a:xfrm>
            <a:off x="7767769" y="1641968"/>
            <a:ext cx="527709" cy="461665"/>
          </a:xfrm>
          <a:prstGeom prst="rect">
            <a:avLst/>
          </a:prstGeom>
          <a:noFill/>
        </p:spPr>
        <p:txBody>
          <a:bodyPr wrap="none" rtlCol="0">
            <a:spAutoFit/>
          </a:bodyPr>
          <a:lstStyle/>
          <a:p>
            <a:r>
              <a:rPr lang="en-US" sz="2400" b="1" dirty="0"/>
              <a:t>20</a:t>
            </a:r>
          </a:p>
        </p:txBody>
      </p:sp>
      <p:sp>
        <p:nvSpPr>
          <p:cNvPr id="14" name="Rectangle 13">
            <a:extLst>
              <a:ext uri="{FF2B5EF4-FFF2-40B4-BE49-F238E27FC236}">
                <a16:creationId xmlns:a16="http://schemas.microsoft.com/office/drawing/2014/main" id="{6A2270DF-4C32-4E3F-8856-F64E6AE4867D}"/>
              </a:ext>
            </a:extLst>
          </p:cNvPr>
          <p:cNvSpPr/>
          <p:nvPr/>
        </p:nvSpPr>
        <p:spPr>
          <a:xfrm>
            <a:off x="1371599" y="6016355"/>
            <a:ext cx="1879906" cy="502649"/>
          </a:xfrm>
          <a:prstGeom prst="rect">
            <a:avLst/>
          </a:prstGeom>
          <a:gradFill>
            <a:gsLst>
              <a:gs pos="0">
                <a:schemeClr val="bg2">
                  <a:lumMod val="50000"/>
                </a:schemeClr>
              </a:gs>
              <a:gs pos="100000">
                <a:schemeClr val="bg2">
                  <a:lumMod val="25000"/>
                </a:schemeClr>
              </a:gs>
            </a:gsLs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D8F0A3A-56E3-4C93-8027-3F681B8C9B3F}"/>
              </a:ext>
            </a:extLst>
          </p:cNvPr>
          <p:cNvCxnSpPr>
            <a:cxnSpLocks/>
          </p:cNvCxnSpPr>
          <p:nvPr/>
        </p:nvCxnSpPr>
        <p:spPr>
          <a:xfrm flipH="1">
            <a:off x="4089984" y="2147277"/>
            <a:ext cx="3758616" cy="3404395"/>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765A4B-CB11-4023-882A-6649F74060EF}"/>
              </a:ext>
            </a:extLst>
          </p:cNvPr>
          <p:cNvSpPr/>
          <p:nvPr/>
        </p:nvSpPr>
        <p:spPr>
          <a:xfrm>
            <a:off x="5715000" y="1676400"/>
            <a:ext cx="1954839" cy="381000"/>
          </a:xfrm>
          <a:prstGeom prst="rect">
            <a:avLst/>
          </a:prstGeom>
          <a:solidFill>
            <a:schemeClr val="accent2">
              <a:lumMod val="20000"/>
              <a:lumOff val="8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Planned</a:t>
            </a:r>
          </a:p>
        </p:txBody>
      </p:sp>
      <p:sp>
        <p:nvSpPr>
          <p:cNvPr id="26" name="Rectangle 25">
            <a:extLst>
              <a:ext uri="{FF2B5EF4-FFF2-40B4-BE49-F238E27FC236}">
                <a16:creationId xmlns:a16="http://schemas.microsoft.com/office/drawing/2014/main" id="{C03CA707-3193-487B-BC4D-169AE18B0C91}"/>
              </a:ext>
            </a:extLst>
          </p:cNvPr>
          <p:cNvSpPr/>
          <p:nvPr/>
        </p:nvSpPr>
        <p:spPr>
          <a:xfrm>
            <a:off x="3251506" y="6027187"/>
            <a:ext cx="1320494" cy="502649"/>
          </a:xfrm>
          <a:prstGeom prst="rect">
            <a:avLst/>
          </a:prstGeom>
          <a:pattFill prst="wdUpDiag">
            <a:fgClr>
              <a:schemeClr val="accent4">
                <a:lumMod val="75000"/>
              </a:schemeClr>
            </a:fgClr>
            <a:bgClr>
              <a:schemeClr val="bg1"/>
            </a:bgClr>
          </a:patt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D997941-2FBD-4FCD-8BF1-405136C8EFA1}"/>
              </a:ext>
            </a:extLst>
          </p:cNvPr>
          <p:cNvSpPr/>
          <p:nvPr/>
        </p:nvSpPr>
        <p:spPr>
          <a:xfrm>
            <a:off x="7239002" y="6030584"/>
            <a:ext cx="528767" cy="488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20" name="TextBox 19">
            <a:extLst>
              <a:ext uri="{FF2B5EF4-FFF2-40B4-BE49-F238E27FC236}">
                <a16:creationId xmlns:a16="http://schemas.microsoft.com/office/drawing/2014/main" id="{53D8F159-9E16-482C-8225-7239F710CA55}"/>
              </a:ext>
            </a:extLst>
          </p:cNvPr>
          <p:cNvSpPr txBox="1"/>
          <p:nvPr/>
        </p:nvSpPr>
        <p:spPr>
          <a:xfrm>
            <a:off x="6775869" y="5078803"/>
            <a:ext cx="1928733" cy="369332"/>
          </a:xfrm>
          <a:prstGeom prst="rect">
            <a:avLst/>
          </a:prstGeom>
          <a:noFill/>
        </p:spPr>
        <p:txBody>
          <a:bodyPr wrap="none" rtlCol="0">
            <a:spAutoFit/>
          </a:bodyPr>
          <a:lstStyle/>
          <a:p>
            <a:r>
              <a:rPr lang="en-US" dirty="0"/>
              <a:t>Planner Override</a:t>
            </a:r>
          </a:p>
        </p:txBody>
      </p:sp>
      <p:cxnSp>
        <p:nvCxnSpPr>
          <p:cNvPr id="29" name="Straight Arrow Connector 28">
            <a:extLst>
              <a:ext uri="{FF2B5EF4-FFF2-40B4-BE49-F238E27FC236}">
                <a16:creationId xmlns:a16="http://schemas.microsoft.com/office/drawing/2014/main" id="{9BC4B11B-2CEA-4BB3-8778-B331F5E13D62}"/>
              </a:ext>
            </a:extLst>
          </p:cNvPr>
          <p:cNvCxnSpPr>
            <a:stCxn id="20" idx="2"/>
          </p:cNvCxnSpPr>
          <p:nvPr/>
        </p:nvCxnSpPr>
        <p:spPr>
          <a:xfrm flipH="1">
            <a:off x="7503385" y="5448135"/>
            <a:ext cx="236851" cy="4508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5455719-91B3-4F92-BBA9-8FF93D1CC5E0}"/>
              </a:ext>
            </a:extLst>
          </p:cNvPr>
          <p:cNvCxnSpPr>
            <a:cxnSpLocks/>
          </p:cNvCxnSpPr>
          <p:nvPr/>
        </p:nvCxnSpPr>
        <p:spPr>
          <a:xfrm>
            <a:off x="2311552" y="1866900"/>
            <a:ext cx="744265" cy="12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6572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00669-706D-41A9-9AFF-593A4EF15469}"/>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A90D7484-B1B5-4AD6-A928-E9965A6D2C15}"/>
              </a:ext>
            </a:extLst>
          </p:cNvPr>
          <p:cNvSpPr>
            <a:spLocks noGrp="1"/>
          </p:cNvSpPr>
          <p:nvPr>
            <p:ph idx="1"/>
          </p:nvPr>
        </p:nvSpPr>
        <p:spPr/>
        <p:txBody>
          <a:bodyPr/>
          <a:lstStyle/>
          <a:p>
            <a:r>
              <a:rPr lang="en-US" dirty="0"/>
              <a:t>Bulletin 440-19-9 PGM – Review of CART Resource Concern Assessment Documentation.  April 19 Deadline.</a:t>
            </a:r>
          </a:p>
          <a:p>
            <a:endParaRPr lang="en-US" dirty="0"/>
          </a:p>
          <a:p>
            <a:r>
              <a:rPr lang="en-US" dirty="0"/>
              <a:t>CART </a:t>
            </a:r>
            <a:r>
              <a:rPr lang="en-US" dirty="0" err="1"/>
              <a:t>sharepoint</a:t>
            </a:r>
            <a:r>
              <a:rPr lang="en-US" dirty="0"/>
              <a:t>: </a:t>
            </a:r>
            <a:r>
              <a:rPr lang="en-US" dirty="0">
                <a:hlinkClick r:id="rId3"/>
              </a:rPr>
              <a:t>https://directives.sc.egov.usda.gov/43251.wba</a:t>
            </a:r>
            <a:endParaRPr lang="en-US" dirty="0"/>
          </a:p>
          <a:p>
            <a:endParaRPr lang="en-US" dirty="0"/>
          </a:p>
          <a:p>
            <a:r>
              <a:rPr lang="en-US" dirty="0"/>
              <a:t>User Acceptance Testing starting now and each iteration</a:t>
            </a:r>
          </a:p>
          <a:p>
            <a:endParaRPr lang="en-US" dirty="0"/>
          </a:p>
          <a:p>
            <a:r>
              <a:rPr lang="en-US" dirty="0"/>
              <a:t>Second Round of Comment in July-August</a:t>
            </a:r>
          </a:p>
          <a:p>
            <a:endParaRPr lang="en-US" dirty="0"/>
          </a:p>
          <a:p>
            <a:endParaRPr lang="en-US" dirty="0"/>
          </a:p>
        </p:txBody>
      </p:sp>
      <p:sp>
        <p:nvSpPr>
          <p:cNvPr id="4" name="Slide Number Placeholder 3">
            <a:extLst>
              <a:ext uri="{FF2B5EF4-FFF2-40B4-BE49-F238E27FC236}">
                <a16:creationId xmlns:a16="http://schemas.microsoft.com/office/drawing/2014/main" id="{1E0CCA9A-28E5-46AE-BCCD-01AFB18DE6C8}"/>
              </a:ext>
            </a:extLst>
          </p:cNvPr>
          <p:cNvSpPr>
            <a:spLocks noGrp="1"/>
          </p:cNvSpPr>
          <p:nvPr>
            <p:ph type="sldNum" sz="quarter" idx="12"/>
          </p:nvPr>
        </p:nvSpPr>
        <p:spPr/>
        <p:txBody>
          <a:bodyPr/>
          <a:lstStyle/>
          <a:p>
            <a:fld id="{4219272A-714B-4394-91B3-C883D28F4F8C}" type="slidenum">
              <a:rPr lang="en-US" smtClean="0"/>
              <a:t>61</a:t>
            </a:fld>
            <a:endParaRPr lang="en-US" dirty="0"/>
          </a:p>
        </p:txBody>
      </p:sp>
    </p:spTree>
    <p:extLst>
      <p:ext uri="{BB962C8B-B14F-4D97-AF65-F5344CB8AC3E}">
        <p14:creationId xmlns:p14="http://schemas.microsoft.com/office/powerpoint/2010/main" val="1671769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3410-A91F-4F3A-AA37-E8670CE935EC}"/>
              </a:ext>
            </a:extLst>
          </p:cNvPr>
          <p:cNvSpPr>
            <a:spLocks noGrp="1"/>
          </p:cNvSpPr>
          <p:nvPr>
            <p:ph type="title"/>
          </p:nvPr>
        </p:nvSpPr>
        <p:spPr/>
        <p:txBody>
          <a:bodyPr/>
          <a:lstStyle/>
          <a:p>
            <a:r>
              <a:rPr lang="en-US" dirty="0"/>
              <a:t>Planned Training</a:t>
            </a:r>
          </a:p>
        </p:txBody>
      </p:sp>
      <p:sp>
        <p:nvSpPr>
          <p:cNvPr id="3" name="Content Placeholder 2">
            <a:extLst>
              <a:ext uri="{FF2B5EF4-FFF2-40B4-BE49-F238E27FC236}">
                <a16:creationId xmlns:a16="http://schemas.microsoft.com/office/drawing/2014/main" id="{207EC492-4AB7-41C9-9341-50AEF158C8CB}"/>
              </a:ext>
            </a:extLst>
          </p:cNvPr>
          <p:cNvSpPr>
            <a:spLocks noGrp="1"/>
          </p:cNvSpPr>
          <p:nvPr>
            <p:ph idx="1"/>
          </p:nvPr>
        </p:nvSpPr>
        <p:spPr/>
        <p:txBody>
          <a:bodyPr/>
          <a:lstStyle/>
          <a:p>
            <a:r>
              <a:rPr lang="en-US" dirty="0"/>
              <a:t>April 18-19		CD 2.2/Geoportal</a:t>
            </a:r>
          </a:p>
          <a:p>
            <a:endParaRPr lang="en-US" dirty="0"/>
          </a:p>
          <a:p>
            <a:r>
              <a:rPr lang="en-US" dirty="0"/>
              <a:t>June			How to build a Ranking Pool (Program Staff)</a:t>
            </a:r>
          </a:p>
          <a:p>
            <a:endParaRPr lang="en-US" dirty="0"/>
          </a:p>
          <a:p>
            <a:pPr marL="1890713" indent="-1890713"/>
            <a:r>
              <a:rPr lang="en-US" dirty="0"/>
              <a:t>July	Mission Implementation (SRC/Programs Meeting)</a:t>
            </a:r>
          </a:p>
          <a:p>
            <a:endParaRPr lang="en-US" dirty="0"/>
          </a:p>
          <a:p>
            <a:r>
              <a:rPr lang="en-US" dirty="0"/>
              <a:t>August			Farm Bill Implementation</a:t>
            </a:r>
          </a:p>
          <a:p>
            <a:endParaRPr lang="en-US" dirty="0"/>
          </a:p>
          <a:p>
            <a:r>
              <a:rPr lang="en-US" dirty="0"/>
              <a:t>August 26-30	CD 2.3/CART 1.0 Train the Trainer</a:t>
            </a:r>
          </a:p>
          <a:p>
            <a:r>
              <a:rPr lang="en-US" dirty="0"/>
              <a:t>Sept 9-13</a:t>
            </a:r>
          </a:p>
        </p:txBody>
      </p:sp>
      <p:sp>
        <p:nvSpPr>
          <p:cNvPr id="4" name="Slide Number Placeholder 3">
            <a:extLst>
              <a:ext uri="{FF2B5EF4-FFF2-40B4-BE49-F238E27FC236}">
                <a16:creationId xmlns:a16="http://schemas.microsoft.com/office/drawing/2014/main" id="{1876C4A7-D9E7-4D6E-A119-0E3F693A512C}"/>
              </a:ext>
            </a:extLst>
          </p:cNvPr>
          <p:cNvSpPr>
            <a:spLocks noGrp="1"/>
          </p:cNvSpPr>
          <p:nvPr>
            <p:ph type="sldNum" sz="quarter" idx="12"/>
          </p:nvPr>
        </p:nvSpPr>
        <p:spPr/>
        <p:txBody>
          <a:bodyPr/>
          <a:lstStyle/>
          <a:p>
            <a:fld id="{4219272A-714B-4394-91B3-C883D28F4F8C}" type="slidenum">
              <a:rPr lang="en-US" smtClean="0"/>
              <a:t>62</a:t>
            </a:fld>
            <a:endParaRPr lang="en-US" dirty="0"/>
          </a:p>
        </p:txBody>
      </p:sp>
    </p:spTree>
    <p:extLst>
      <p:ext uri="{BB962C8B-B14F-4D97-AF65-F5344CB8AC3E}">
        <p14:creationId xmlns:p14="http://schemas.microsoft.com/office/powerpoint/2010/main" val="1771279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C720-CDCF-4302-8D07-D08DADCD985A}"/>
              </a:ext>
            </a:extLst>
          </p:cNvPr>
          <p:cNvSpPr>
            <a:spLocks noGrp="1"/>
          </p:cNvSpPr>
          <p:nvPr>
            <p:ph type="title"/>
          </p:nvPr>
        </p:nvSpPr>
        <p:spPr/>
        <p:txBody>
          <a:bodyPr/>
          <a:lstStyle/>
          <a:p>
            <a:r>
              <a:rPr lang="en-US" dirty="0"/>
              <a:t>Conservation Planning</a:t>
            </a:r>
          </a:p>
        </p:txBody>
      </p:sp>
      <p:sp>
        <p:nvSpPr>
          <p:cNvPr id="3" name="Text Placeholder 2">
            <a:extLst>
              <a:ext uri="{FF2B5EF4-FFF2-40B4-BE49-F238E27FC236}">
                <a16:creationId xmlns:a16="http://schemas.microsoft.com/office/drawing/2014/main" id="{617400A3-D239-4284-899B-7F413E2E524D}"/>
              </a:ext>
            </a:extLst>
          </p:cNvPr>
          <p:cNvSpPr>
            <a:spLocks noGrp="1"/>
          </p:cNvSpPr>
          <p:nvPr>
            <p:ph type="body" sz="quarter" idx="10"/>
          </p:nvPr>
        </p:nvSpPr>
        <p:spPr>
          <a:xfrm>
            <a:off x="228600" y="4095750"/>
            <a:ext cx="7543800" cy="1924050"/>
          </a:xfrm>
        </p:spPr>
        <p:txBody>
          <a:bodyPr>
            <a:normAutofit fontScale="70000" lnSpcReduction="20000"/>
          </a:bodyPr>
          <a:lstStyle/>
          <a:p>
            <a:r>
              <a:rPr lang="en-US" b="1" dirty="0"/>
              <a:t>Principles of Conservation Planning</a:t>
            </a:r>
          </a:p>
          <a:p>
            <a:r>
              <a:rPr lang="en-US" dirty="0"/>
              <a:t>(1) Consider the needs and capabilities of each acre within the plan</a:t>
            </a:r>
          </a:p>
          <a:p>
            <a:r>
              <a:rPr lang="en-US" dirty="0"/>
              <a:t>(2) Consider the client’s facilities, machinery, and economic situation</a:t>
            </a:r>
          </a:p>
          <a:p>
            <a:r>
              <a:rPr lang="en-US" dirty="0"/>
              <a:t>(3) Incorporate the client’s willingness to try new practices</a:t>
            </a:r>
          </a:p>
          <a:p>
            <a:r>
              <a:rPr lang="en-US" dirty="0"/>
              <a:t>(4) Consider the land’s relationship to the entire farm, ranch, or watershed</a:t>
            </a:r>
          </a:p>
          <a:p>
            <a:r>
              <a:rPr lang="en-US" dirty="0"/>
              <a:t>(5) Ensure the conservationist’s presence out on the land</a:t>
            </a:r>
          </a:p>
          <a:p>
            <a:r>
              <a:rPr lang="en-US" b="1" dirty="0"/>
              <a:t>										Hugh Hammond Bennet</a:t>
            </a:r>
          </a:p>
        </p:txBody>
      </p:sp>
      <p:sp>
        <p:nvSpPr>
          <p:cNvPr id="4" name="Slide Number Placeholder 3">
            <a:extLst>
              <a:ext uri="{FF2B5EF4-FFF2-40B4-BE49-F238E27FC236}">
                <a16:creationId xmlns:a16="http://schemas.microsoft.com/office/drawing/2014/main" id="{F5D6ECE0-77C8-409E-A18F-CB81F7A1E5F7}"/>
              </a:ext>
            </a:extLst>
          </p:cNvPr>
          <p:cNvSpPr>
            <a:spLocks noGrp="1"/>
          </p:cNvSpPr>
          <p:nvPr>
            <p:ph type="sldNum" sz="quarter" idx="4"/>
          </p:nvPr>
        </p:nvSpPr>
        <p:spPr/>
        <p:txBody>
          <a:bodyPr/>
          <a:lstStyle/>
          <a:p>
            <a:fld id="{39FC9244-15B3-8F40-A6D8-795DD2FF1F30}" type="slidenum">
              <a:rPr lang="en-US" smtClean="0"/>
              <a:pPr/>
              <a:t>7</a:t>
            </a:fld>
            <a:endParaRPr lang="en-US" dirty="0"/>
          </a:p>
        </p:txBody>
      </p:sp>
      <p:sp>
        <p:nvSpPr>
          <p:cNvPr id="5" name="Rectangle 4">
            <a:extLst>
              <a:ext uri="{FF2B5EF4-FFF2-40B4-BE49-F238E27FC236}">
                <a16:creationId xmlns:a16="http://schemas.microsoft.com/office/drawing/2014/main" id="{7B98609B-F17F-495A-A02F-45A0F009E3BC}"/>
              </a:ext>
            </a:extLst>
          </p:cNvPr>
          <p:cNvSpPr/>
          <p:nvPr/>
        </p:nvSpPr>
        <p:spPr>
          <a:xfrm>
            <a:off x="1031631" y="6236675"/>
            <a:ext cx="1828800" cy="55245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98043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fontScale="90000"/>
          </a:bodyPr>
          <a:lstStyle/>
          <a:p>
            <a:r>
              <a:rPr lang="en-US" dirty="0"/>
              <a:t>1.	Identify Problems and Opportunities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8</a:t>
            </a:fld>
            <a:endParaRPr lang="en-US" dirty="0"/>
          </a:p>
        </p:txBody>
      </p:sp>
      <p:sp>
        <p:nvSpPr>
          <p:cNvPr id="6" name="Content Placeholder 2">
            <a:extLst>
              <a:ext uri="{FF2B5EF4-FFF2-40B4-BE49-F238E27FC236}">
                <a16:creationId xmlns:a16="http://schemas.microsoft.com/office/drawing/2014/main" id="{AC263066-0AA5-429B-A6DA-047756B84BC3}"/>
              </a:ext>
            </a:extLst>
          </p:cNvPr>
          <p:cNvSpPr txBox="1">
            <a:spLocks/>
          </p:cNvSpPr>
          <p:nvPr/>
        </p:nvSpPr>
        <p:spPr>
          <a:xfrm>
            <a:off x="325420" y="1495200"/>
            <a:ext cx="2444432" cy="4564414"/>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CART Supports Client and Field Information with Geospatial Concern Evaluation.  Planner will select resource concerns which present opportunities, concerns, or threats.</a:t>
            </a:r>
          </a:p>
        </p:txBody>
      </p:sp>
      <p:sp>
        <p:nvSpPr>
          <p:cNvPr id="7" name="Slide Number Placeholder 3">
            <a:extLst>
              <a:ext uri="{FF2B5EF4-FFF2-40B4-BE49-F238E27FC236}">
                <a16:creationId xmlns:a16="http://schemas.microsoft.com/office/drawing/2014/main" id="{C133C6B7-473B-423A-AFB5-21F1884FA364}"/>
              </a:ext>
            </a:extLst>
          </p:cNvPr>
          <p:cNvSpPr txBox="1">
            <a:spLocks/>
          </p:cNvSpPr>
          <p:nvPr/>
        </p:nvSpPr>
        <p:spPr>
          <a:xfrm>
            <a:off x="1035628" y="7648961"/>
            <a:ext cx="2099774" cy="35980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9272A-714B-4394-91B3-C883D28F4F8C}" type="slidenum">
              <a:rPr lang="en-US" smtClean="0"/>
              <a:pPr/>
              <a:t>8</a:t>
            </a:fld>
            <a:endParaRPr lang="en-US" dirty="0"/>
          </a:p>
        </p:txBody>
      </p:sp>
      <p:sp>
        <p:nvSpPr>
          <p:cNvPr id="8" name="Rectangle 7">
            <a:extLst>
              <a:ext uri="{FF2B5EF4-FFF2-40B4-BE49-F238E27FC236}">
                <a16:creationId xmlns:a16="http://schemas.microsoft.com/office/drawing/2014/main" id="{781E7CF1-3370-41EB-8B3C-7A9324DBCAC1}"/>
              </a:ext>
            </a:extLst>
          </p:cNvPr>
          <p:cNvSpPr/>
          <p:nvPr/>
        </p:nvSpPr>
        <p:spPr>
          <a:xfrm rot="10800000">
            <a:off x="5673959" y="3956745"/>
            <a:ext cx="2489840" cy="909384"/>
          </a:xfrm>
          <a:prstGeom prst="rect">
            <a:avLst/>
          </a:prstGeom>
          <a:gradFill>
            <a:gsLst>
              <a:gs pos="0">
                <a:schemeClr val="bg2">
                  <a:lumMod val="50000"/>
                </a:schemeClr>
              </a:gs>
              <a:gs pos="100000">
                <a:schemeClr val="bg2">
                  <a:lumMod val="50000"/>
                </a:schemeClr>
              </a:gs>
            </a:gsLst>
          </a:gradFill>
          <a:scene3d>
            <a:camera prst="orthographicFront">
              <a:rot lat="3028142" lon="21278756" rev="935123"/>
            </a:camera>
            <a:lightRig rig="threePt" dir="t"/>
          </a:scene3d>
          <a:sp3d z="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941CCF-E155-4496-AEBB-71EA99EB44D9}"/>
              </a:ext>
            </a:extLst>
          </p:cNvPr>
          <p:cNvSpPr/>
          <p:nvPr/>
        </p:nvSpPr>
        <p:spPr>
          <a:xfrm rot="10800000">
            <a:off x="4925940" y="3659656"/>
            <a:ext cx="2748704" cy="909385"/>
          </a:xfrm>
          <a:prstGeom prst="rect">
            <a:avLst/>
          </a:prstGeom>
          <a:gradFill>
            <a:gsLst>
              <a:gs pos="0">
                <a:schemeClr val="bg2">
                  <a:lumMod val="75000"/>
                </a:schemeClr>
              </a:gs>
              <a:gs pos="100000">
                <a:schemeClr val="bg2">
                  <a:lumMod val="50000"/>
                </a:schemeClr>
              </a:gs>
            </a:gsLst>
          </a:gradFill>
          <a:scene3d>
            <a:camera prst="orthographicFront">
              <a:rot lat="3028142" lon="21278756" rev="935123"/>
            </a:camera>
            <a:lightRig rig="threePt" dir="t"/>
          </a:scene3d>
          <a:sp3d z="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192E4F7-CA94-43A7-8D0C-7CCEC2F6DCAB}"/>
              </a:ext>
            </a:extLst>
          </p:cNvPr>
          <p:cNvSpPr/>
          <p:nvPr/>
        </p:nvSpPr>
        <p:spPr>
          <a:xfrm rot="10800000">
            <a:off x="4400201" y="3153388"/>
            <a:ext cx="2873668" cy="1130166"/>
          </a:xfrm>
          <a:prstGeom prst="rect">
            <a:avLst/>
          </a:prstGeom>
          <a:gradFill>
            <a:gsLst>
              <a:gs pos="0">
                <a:schemeClr val="accent1">
                  <a:lumMod val="75000"/>
                </a:schemeClr>
              </a:gs>
              <a:gs pos="100000">
                <a:schemeClr val="accent1">
                  <a:lumMod val="40000"/>
                  <a:lumOff val="60000"/>
                </a:schemeClr>
              </a:gs>
            </a:gsLst>
          </a:gradFill>
          <a:scene3d>
            <a:camera prst="orthographicFront">
              <a:rot lat="3028142" lon="21278756" rev="935123"/>
            </a:camera>
            <a:lightRig rig="threePt" dir="t"/>
          </a:scene3d>
          <a:sp3d z="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DA030E6-9744-40B5-BC96-BA1443236135}"/>
              </a:ext>
            </a:extLst>
          </p:cNvPr>
          <p:cNvSpPr txBox="1"/>
          <p:nvPr/>
        </p:nvSpPr>
        <p:spPr>
          <a:xfrm rot="20557087">
            <a:off x="6572577" y="4236154"/>
            <a:ext cx="692601" cy="369332"/>
          </a:xfrm>
          <a:prstGeom prst="rect">
            <a:avLst/>
          </a:prstGeom>
          <a:noFill/>
        </p:spPr>
        <p:txBody>
          <a:bodyPr wrap="square" rtlCol="0">
            <a:spAutoFit/>
          </a:bodyPr>
          <a:lstStyle/>
          <a:p>
            <a:r>
              <a:rPr lang="en-US" dirty="0"/>
              <a:t>Soils</a:t>
            </a:r>
          </a:p>
        </p:txBody>
      </p:sp>
      <p:sp>
        <p:nvSpPr>
          <p:cNvPr id="14" name="TextBox 13">
            <a:extLst>
              <a:ext uri="{FF2B5EF4-FFF2-40B4-BE49-F238E27FC236}">
                <a16:creationId xmlns:a16="http://schemas.microsoft.com/office/drawing/2014/main" id="{D12F3AC6-2207-484D-B264-DA2607E58C97}"/>
              </a:ext>
            </a:extLst>
          </p:cNvPr>
          <p:cNvSpPr txBox="1"/>
          <p:nvPr/>
        </p:nvSpPr>
        <p:spPr>
          <a:xfrm rot="20384815">
            <a:off x="4538791" y="3541422"/>
            <a:ext cx="2838815" cy="369332"/>
          </a:xfrm>
          <a:prstGeom prst="rect">
            <a:avLst/>
          </a:prstGeom>
          <a:noFill/>
        </p:spPr>
        <p:txBody>
          <a:bodyPr wrap="square" rtlCol="0">
            <a:spAutoFit/>
          </a:bodyPr>
          <a:lstStyle/>
          <a:p>
            <a:r>
              <a:rPr lang="en-US" dirty="0"/>
              <a:t>Vulnerability – Leaching</a:t>
            </a:r>
          </a:p>
        </p:txBody>
      </p:sp>
      <p:sp>
        <p:nvSpPr>
          <p:cNvPr id="15" name="TextBox 14">
            <a:extLst>
              <a:ext uri="{FF2B5EF4-FFF2-40B4-BE49-F238E27FC236}">
                <a16:creationId xmlns:a16="http://schemas.microsoft.com/office/drawing/2014/main" id="{FD39752E-D047-48F0-AA6B-2A253720EB59}"/>
              </a:ext>
            </a:extLst>
          </p:cNvPr>
          <p:cNvSpPr txBox="1"/>
          <p:nvPr/>
        </p:nvSpPr>
        <p:spPr>
          <a:xfrm rot="20384815">
            <a:off x="5870364" y="3820375"/>
            <a:ext cx="1492603" cy="369332"/>
          </a:xfrm>
          <a:prstGeom prst="rect">
            <a:avLst/>
          </a:prstGeom>
          <a:noFill/>
        </p:spPr>
        <p:txBody>
          <a:bodyPr wrap="square" rtlCol="0">
            <a:spAutoFit/>
          </a:bodyPr>
          <a:lstStyle/>
          <a:p>
            <a:r>
              <a:rPr lang="en-US" dirty="0"/>
              <a:t>Erosion</a:t>
            </a:r>
          </a:p>
        </p:txBody>
      </p:sp>
      <p:sp>
        <p:nvSpPr>
          <p:cNvPr id="16" name="Rectangle 15">
            <a:extLst>
              <a:ext uri="{FF2B5EF4-FFF2-40B4-BE49-F238E27FC236}">
                <a16:creationId xmlns:a16="http://schemas.microsoft.com/office/drawing/2014/main" id="{D51682DE-872D-4244-8941-B861478FECA8}"/>
              </a:ext>
            </a:extLst>
          </p:cNvPr>
          <p:cNvSpPr/>
          <p:nvPr/>
        </p:nvSpPr>
        <p:spPr>
          <a:xfrm rot="10800000">
            <a:off x="3770078" y="2753311"/>
            <a:ext cx="3091166" cy="1203434"/>
          </a:xfrm>
          <a:prstGeom prst="rect">
            <a:avLst/>
          </a:prstGeom>
          <a:gradFill>
            <a:gsLst>
              <a:gs pos="0">
                <a:schemeClr val="accent2">
                  <a:lumMod val="20000"/>
                  <a:lumOff val="80000"/>
                </a:schemeClr>
              </a:gs>
              <a:gs pos="100000">
                <a:schemeClr val="accent2">
                  <a:lumMod val="75000"/>
                </a:schemeClr>
              </a:gs>
            </a:gsLst>
          </a:gradFill>
          <a:scene3d>
            <a:camera prst="orthographicFront">
              <a:rot lat="3028142" lon="21278756" rev="935123"/>
            </a:camera>
            <a:lightRig rig="threePt" dir="t"/>
          </a:scene3d>
          <a:sp3d z="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2893833-0743-4A44-B022-1BBF3C5C369D}"/>
              </a:ext>
            </a:extLst>
          </p:cNvPr>
          <p:cNvSpPr/>
          <p:nvPr/>
        </p:nvSpPr>
        <p:spPr>
          <a:xfrm rot="10800000">
            <a:off x="3378329" y="2225566"/>
            <a:ext cx="2995821" cy="1203434"/>
          </a:xfrm>
          <a:prstGeom prst="rect">
            <a:avLst/>
          </a:prstGeom>
          <a:gradFill>
            <a:gsLst>
              <a:gs pos="0">
                <a:srgbClr val="DEC5E9"/>
              </a:gs>
              <a:gs pos="100000">
                <a:srgbClr val="C00000"/>
              </a:gs>
            </a:gsLst>
          </a:gradFill>
          <a:scene3d>
            <a:camera prst="orthographicFront">
              <a:rot lat="3028142" lon="21278756" rev="935123"/>
            </a:camera>
            <a:lightRig rig="threePt" dir="t"/>
          </a:scene3d>
          <a:sp3d z="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2EC7BBA-6135-4F81-A3FB-6BA8928D0ADB}"/>
              </a:ext>
            </a:extLst>
          </p:cNvPr>
          <p:cNvSpPr txBox="1"/>
          <p:nvPr/>
        </p:nvSpPr>
        <p:spPr>
          <a:xfrm rot="20384815">
            <a:off x="3524330" y="2504117"/>
            <a:ext cx="2133366" cy="646331"/>
          </a:xfrm>
          <a:prstGeom prst="rect">
            <a:avLst/>
          </a:prstGeom>
          <a:noFill/>
        </p:spPr>
        <p:txBody>
          <a:bodyPr wrap="square" rtlCol="0">
            <a:spAutoFit/>
          </a:bodyPr>
          <a:lstStyle/>
          <a:p>
            <a:r>
              <a:rPr lang="en-US" dirty="0"/>
              <a:t>Special Resource Concerns</a:t>
            </a:r>
          </a:p>
        </p:txBody>
      </p:sp>
      <p:sp>
        <p:nvSpPr>
          <p:cNvPr id="19" name="TextBox 18">
            <a:extLst>
              <a:ext uri="{FF2B5EF4-FFF2-40B4-BE49-F238E27FC236}">
                <a16:creationId xmlns:a16="http://schemas.microsoft.com/office/drawing/2014/main" id="{957915D0-15E5-486C-8B65-4F0A8674813C}"/>
              </a:ext>
            </a:extLst>
          </p:cNvPr>
          <p:cNvSpPr txBox="1"/>
          <p:nvPr/>
        </p:nvSpPr>
        <p:spPr>
          <a:xfrm rot="20384815">
            <a:off x="3888779" y="3167176"/>
            <a:ext cx="3134260" cy="369332"/>
          </a:xfrm>
          <a:prstGeom prst="rect">
            <a:avLst/>
          </a:prstGeom>
          <a:noFill/>
        </p:spPr>
        <p:txBody>
          <a:bodyPr wrap="square" rtlCol="0">
            <a:spAutoFit/>
          </a:bodyPr>
          <a:lstStyle/>
          <a:p>
            <a:r>
              <a:rPr lang="en-US" dirty="0"/>
              <a:t>Wildlife – ex. Sage Grouse</a:t>
            </a:r>
          </a:p>
        </p:txBody>
      </p:sp>
      <p:pic>
        <p:nvPicPr>
          <p:cNvPr id="20" name="Picture 19">
            <a:extLst>
              <a:ext uri="{FF2B5EF4-FFF2-40B4-BE49-F238E27FC236}">
                <a16:creationId xmlns:a16="http://schemas.microsoft.com/office/drawing/2014/main" id="{877DD690-7233-4B9E-8804-9044A2CD3210}"/>
              </a:ext>
            </a:extLst>
          </p:cNvPr>
          <p:cNvPicPr>
            <a:picLocks noChangeAspect="1"/>
          </p:cNvPicPr>
          <p:nvPr/>
        </p:nvPicPr>
        <p:blipFill>
          <a:blip r:embed="rId3"/>
          <a:stretch>
            <a:fillRect/>
          </a:stretch>
        </p:blipFill>
        <p:spPr>
          <a:xfrm>
            <a:off x="2514600" y="5784330"/>
            <a:ext cx="4114800" cy="1149870"/>
          </a:xfrm>
          <a:prstGeom prst="rect">
            <a:avLst/>
          </a:prstGeom>
        </p:spPr>
      </p:pic>
      <p:sp>
        <p:nvSpPr>
          <p:cNvPr id="21" name="Arrow: Down 20">
            <a:extLst>
              <a:ext uri="{FF2B5EF4-FFF2-40B4-BE49-F238E27FC236}">
                <a16:creationId xmlns:a16="http://schemas.microsoft.com/office/drawing/2014/main" id="{C60DA36A-9AE9-4712-924C-39DFC54B7A5C}"/>
              </a:ext>
            </a:extLst>
          </p:cNvPr>
          <p:cNvSpPr/>
          <p:nvPr/>
        </p:nvSpPr>
        <p:spPr>
          <a:xfrm>
            <a:off x="3886200" y="5784330"/>
            <a:ext cx="152400" cy="152399"/>
          </a:xfrm>
          <a:prstGeom prst="downArrow">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231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pPr marL="457200" indent="-457200">
              <a:buAutoNum type="arabicPeriod" startAt="2"/>
            </a:pPr>
            <a:r>
              <a:rPr lang="en-US" dirty="0"/>
              <a:t>Determine Objectives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9</a:t>
            </a:fld>
            <a:endParaRPr lang="en-US" dirty="0"/>
          </a:p>
        </p:txBody>
      </p:sp>
      <p:sp>
        <p:nvSpPr>
          <p:cNvPr id="5" name="Content Placeholder 2">
            <a:extLst>
              <a:ext uri="{FF2B5EF4-FFF2-40B4-BE49-F238E27FC236}">
                <a16:creationId xmlns:a16="http://schemas.microsoft.com/office/drawing/2014/main" id="{9EEC6F74-047C-41BA-A6F3-9EB22C7DF940}"/>
              </a:ext>
            </a:extLst>
          </p:cNvPr>
          <p:cNvSpPr txBox="1">
            <a:spLocks/>
          </p:cNvSpPr>
          <p:nvPr/>
        </p:nvSpPr>
        <p:spPr>
          <a:xfrm>
            <a:off x="261814" y="1510323"/>
            <a:ext cx="2435432" cy="4661877"/>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CART provides planning criteria to address the resource concerns and information about ecological site protection.  Planner will identify Clients objectives for resource concerns which are evaluated and measured.</a:t>
            </a:r>
          </a:p>
        </p:txBody>
      </p:sp>
      <p:graphicFrame>
        <p:nvGraphicFramePr>
          <p:cNvPr id="7" name="Object 6">
            <a:extLst>
              <a:ext uri="{FF2B5EF4-FFF2-40B4-BE49-F238E27FC236}">
                <a16:creationId xmlns:a16="http://schemas.microsoft.com/office/drawing/2014/main" id="{493339FA-2E2E-474F-9BD6-8340E771766C}"/>
              </a:ext>
            </a:extLst>
          </p:cNvPr>
          <p:cNvGraphicFramePr>
            <a:graphicFrameLocks noChangeAspect="1"/>
          </p:cNvGraphicFramePr>
          <p:nvPr>
            <p:extLst>
              <p:ext uri="{D42A27DB-BD31-4B8C-83A1-F6EECF244321}">
                <p14:modId xmlns:p14="http://schemas.microsoft.com/office/powerpoint/2010/main" val="1001898032"/>
              </p:ext>
            </p:extLst>
          </p:nvPr>
        </p:nvGraphicFramePr>
        <p:xfrm>
          <a:off x="2697163" y="1371600"/>
          <a:ext cx="6446837" cy="6753225"/>
        </p:xfrm>
        <a:graphic>
          <a:graphicData uri="http://schemas.openxmlformats.org/presentationml/2006/ole">
            <mc:AlternateContent xmlns:mc="http://schemas.openxmlformats.org/markup-compatibility/2006">
              <mc:Choice xmlns:v="urn:schemas-microsoft-com:vml" Requires="v">
                <p:oleObj spid="_x0000_s2102" name="Acrobat Document" r:id="rId4" imgW="10420004" imgH="10915518" progId="Acrobat.Document.2015">
                  <p:embed/>
                </p:oleObj>
              </mc:Choice>
              <mc:Fallback>
                <p:oleObj name="Acrobat Document" r:id="rId4" imgW="10420004" imgH="10915518" progId="Acrobat.Document.2015">
                  <p:embed/>
                  <p:pic>
                    <p:nvPicPr>
                      <p:cNvPr id="4" name="Object 3">
                        <a:extLst>
                          <a:ext uri="{FF2B5EF4-FFF2-40B4-BE49-F238E27FC236}">
                            <a16:creationId xmlns:a16="http://schemas.microsoft.com/office/drawing/2014/main" id="{4EFEAFCE-7147-4373-8EF0-C899DC63CC87}"/>
                          </a:ext>
                        </a:extLst>
                      </p:cNvPr>
                      <p:cNvPicPr/>
                      <p:nvPr/>
                    </p:nvPicPr>
                    <p:blipFill>
                      <a:blip r:embed="rId5"/>
                      <a:stretch>
                        <a:fillRect/>
                      </a:stretch>
                    </p:blipFill>
                    <p:spPr>
                      <a:xfrm>
                        <a:off x="2697163" y="1371600"/>
                        <a:ext cx="6446837" cy="6753225"/>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9A4845A8-BF1B-4ECF-B0B6-F193489221E6}"/>
              </a:ext>
            </a:extLst>
          </p:cNvPr>
          <p:cNvPicPr>
            <a:picLocks noChangeAspect="1"/>
          </p:cNvPicPr>
          <p:nvPr/>
        </p:nvPicPr>
        <p:blipFill>
          <a:blip r:embed="rId6"/>
          <a:stretch>
            <a:fillRect/>
          </a:stretch>
        </p:blipFill>
        <p:spPr>
          <a:xfrm>
            <a:off x="2971800" y="5806832"/>
            <a:ext cx="4114800" cy="1127368"/>
          </a:xfrm>
          <a:prstGeom prst="rect">
            <a:avLst/>
          </a:prstGeom>
        </p:spPr>
      </p:pic>
      <p:sp>
        <p:nvSpPr>
          <p:cNvPr id="8" name="Arrow: Down 7">
            <a:extLst>
              <a:ext uri="{FF2B5EF4-FFF2-40B4-BE49-F238E27FC236}">
                <a16:creationId xmlns:a16="http://schemas.microsoft.com/office/drawing/2014/main" id="{3B172859-5974-42AD-B15A-216378DE2CEE}"/>
              </a:ext>
            </a:extLst>
          </p:cNvPr>
          <p:cNvSpPr/>
          <p:nvPr/>
        </p:nvSpPr>
        <p:spPr>
          <a:xfrm>
            <a:off x="4300414" y="5783135"/>
            <a:ext cx="152400" cy="152399"/>
          </a:xfrm>
          <a:prstGeom prst="downArrow">
            <a:avLst/>
          </a:prstGeom>
          <a:solidFill>
            <a:srgbClr val="FFC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094862"/>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9AF1C61A1B7A4D8AA009DE2E45EE62" ma:contentTypeVersion="2" ma:contentTypeDescription="Create a new document." ma:contentTypeScope="" ma:versionID="5108bffca6b62880084f752c83a2df57">
  <xsd:schema xmlns:xsd="http://www.w3.org/2001/XMLSchema" xmlns:xs="http://www.w3.org/2001/XMLSchema" xmlns:p="http://schemas.microsoft.com/office/2006/metadata/properties" xmlns:ns2="134b2e16-61f7-4a30-91ec-c13e6fd8bb51" targetNamespace="http://schemas.microsoft.com/office/2006/metadata/properties" ma:root="true" ma:fieldsID="a6a47ebe2caf24817e2906d5228c8d20" ns2:_="">
    <xsd:import namespace="134b2e16-61f7-4a30-91ec-c13e6fd8bb5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4b2e16-61f7-4a30-91ec-c13e6fd8bb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D80318-46DD-4C06-BF6E-F3CEC8D3C2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4b2e16-61f7-4a30-91ec-c13e6fd8bb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B0B21F-EF80-4DC3-8511-C9E4EFEEE2B5}">
  <ds:schemaRefs>
    <ds:schemaRef ds:uri="http://schemas.microsoft.com/sharepoint/v3/contenttype/forms"/>
  </ds:schemaRefs>
</ds:datastoreItem>
</file>

<file path=customXml/itemProps3.xml><?xml version="1.0" encoding="utf-8"?>
<ds:datastoreItem xmlns:ds="http://schemas.openxmlformats.org/officeDocument/2006/customXml" ds:itemID="{CA70FF29-E051-4C94-92EF-3F5862FA99DF}">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134b2e16-61f7-4a30-91ec-c13e6fd8bb5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51973</TotalTime>
  <Words>3065</Words>
  <Application>Microsoft Office PowerPoint</Application>
  <PresentationFormat>On-screen Show (4:3)</PresentationFormat>
  <Paragraphs>797</Paragraphs>
  <Slides>62</Slides>
  <Notes>13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7" baseType="lpstr">
      <vt:lpstr>Arial</vt:lpstr>
      <vt:lpstr>Calibri</vt:lpstr>
      <vt:lpstr>Calibri Light</vt:lpstr>
      <vt:lpstr>Office Theme</vt:lpstr>
      <vt:lpstr>Acrobat Document</vt:lpstr>
      <vt:lpstr>  CART Context</vt:lpstr>
      <vt:lpstr>Why CART?</vt:lpstr>
      <vt:lpstr>CART Objectives</vt:lpstr>
      <vt:lpstr>CART Enhanced Field Office Workflow</vt:lpstr>
      <vt:lpstr>Conservation Desktop</vt:lpstr>
      <vt:lpstr>CART Assessment</vt:lpstr>
      <vt:lpstr>Conservation Planning</vt:lpstr>
      <vt:lpstr>1. Identify Problems and Opportunities</vt:lpstr>
      <vt:lpstr>Determine Objectives</vt:lpstr>
      <vt:lpstr>3. Inventory Resources</vt:lpstr>
      <vt:lpstr>4. Analyze Resource Data</vt:lpstr>
      <vt:lpstr>5. Formulate Alternatives</vt:lpstr>
      <vt:lpstr>6. Evaluate Alternatives</vt:lpstr>
      <vt:lpstr>7. Make Decisions</vt:lpstr>
      <vt:lpstr>8. Implement the Plan</vt:lpstr>
      <vt:lpstr>9. Evaluate the Plan</vt:lpstr>
      <vt:lpstr>Assessment Method Feedback</vt:lpstr>
      <vt:lpstr>Resource Concern Teams</vt:lpstr>
      <vt:lpstr>Conservation Points</vt:lpstr>
      <vt:lpstr>Ranking Pool (Resource Concern Met)</vt:lpstr>
      <vt:lpstr>Site Vulnerability Impacts risk level to meet planning criteria Threshold</vt:lpstr>
      <vt:lpstr>Existing Condition &amp; Practice</vt:lpstr>
      <vt:lpstr>Planned Practices</vt:lpstr>
      <vt:lpstr>Example</vt:lpstr>
      <vt:lpstr>Program Ranking</vt:lpstr>
      <vt:lpstr>Ranking Pool (Plan Assessment Points)</vt:lpstr>
      <vt:lpstr>Planned Practices</vt:lpstr>
      <vt:lpstr>Ranking Prioritization  AERT vs CART</vt:lpstr>
      <vt:lpstr>Ranking Pool Use</vt:lpstr>
      <vt:lpstr>Ranking Pool Use</vt:lpstr>
      <vt:lpstr>Ranking Pool (Applicability)</vt:lpstr>
      <vt:lpstr>Configurable Ranking Pools</vt:lpstr>
      <vt:lpstr>Pool Resource Priorities</vt:lpstr>
      <vt:lpstr>Pool Programmatic Priorities</vt:lpstr>
      <vt:lpstr>Efficiency</vt:lpstr>
      <vt:lpstr> Application Score Weighting</vt:lpstr>
      <vt:lpstr>Multi-Ranking Pool Evaluation</vt:lpstr>
      <vt:lpstr>PowerPoint Presentation</vt:lpstr>
      <vt:lpstr>Assessment Feedback</vt:lpstr>
      <vt:lpstr>Feedback Guidelines</vt:lpstr>
      <vt:lpstr>Resource Concerns Assessments</vt:lpstr>
      <vt:lpstr>Assessment Method Structure</vt:lpstr>
      <vt:lpstr>CART Resource Concern Inventory</vt:lpstr>
      <vt:lpstr>RC: Sheet and Rill Erosion (Crop)</vt:lpstr>
      <vt:lpstr>Threshold: Sheet and Rill Erosion</vt:lpstr>
      <vt:lpstr>Existing Condition: Sheet and Rill</vt:lpstr>
      <vt:lpstr>Existing Practices: Sheet and Rill</vt:lpstr>
      <vt:lpstr>New Practices: Sheet and Rill</vt:lpstr>
      <vt:lpstr>RC: Streambank Erosion (Crop)</vt:lpstr>
      <vt:lpstr>Threshold: Streambank Erosion</vt:lpstr>
      <vt:lpstr>Existing Condition: Sheet and Rill</vt:lpstr>
      <vt:lpstr>New Practices: Streambank Erosion</vt:lpstr>
      <vt:lpstr>RC: Subsidence (Any)</vt:lpstr>
      <vt:lpstr>Threshold: Subsidence</vt:lpstr>
      <vt:lpstr>Existing Condition: Subsidence</vt:lpstr>
      <vt:lpstr>New Practices: Subsidence</vt:lpstr>
      <vt:lpstr>RC: Plant Productivity and Health (P &amp; H)</vt:lpstr>
      <vt:lpstr>Threshold: Plant P &amp; H</vt:lpstr>
      <vt:lpstr>Existing Condition: Plant P &amp; H</vt:lpstr>
      <vt:lpstr>New Practices: Plant P &amp; H</vt:lpstr>
      <vt:lpstr>Feedback</vt:lpstr>
      <vt:lpstr>Planned Training</vt:lpstr>
    </vt:vector>
  </TitlesOfParts>
  <Company>PDRI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PDRI</dc:creator>
  <cp:lastModifiedBy>Nemecek, Jason - NRCS - Madison, WI</cp:lastModifiedBy>
  <cp:revision>1745</cp:revision>
  <cp:lastPrinted>2017-12-11T17:17:08Z</cp:lastPrinted>
  <dcterms:created xsi:type="dcterms:W3CDTF">2014-03-11T13:04:44Z</dcterms:created>
  <dcterms:modified xsi:type="dcterms:W3CDTF">2019-07-02T20:38:56Z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0x0101002D9AF1C61A1B7A4D8AA009DE2E45EE62</vt:lpwstr>
  </property>
</Properties>
</file>